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568" r:id="rId2"/>
    <p:sldId id="573" r:id="rId3"/>
    <p:sldId id="662" r:id="rId4"/>
    <p:sldId id="663" r:id="rId5"/>
    <p:sldId id="664" r:id="rId6"/>
    <p:sldId id="670" r:id="rId7"/>
    <p:sldId id="677" r:id="rId8"/>
    <p:sldId id="671" r:id="rId9"/>
    <p:sldId id="666" r:id="rId10"/>
    <p:sldId id="667" r:id="rId11"/>
    <p:sldId id="668" r:id="rId12"/>
    <p:sldId id="669" r:id="rId13"/>
    <p:sldId id="688" r:id="rId14"/>
    <p:sldId id="689" r:id="rId15"/>
    <p:sldId id="681" r:id="rId16"/>
    <p:sldId id="685" r:id="rId17"/>
    <p:sldId id="686" r:id="rId18"/>
    <p:sldId id="693" r:id="rId19"/>
    <p:sldId id="687" r:id="rId20"/>
    <p:sldId id="684" r:id="rId21"/>
    <p:sldId id="682" r:id="rId22"/>
    <p:sldId id="683" r:id="rId23"/>
    <p:sldId id="678" r:id="rId24"/>
    <p:sldId id="679" r:id="rId25"/>
    <p:sldId id="680" r:id="rId26"/>
    <p:sldId id="675" r:id="rId27"/>
    <p:sldId id="676" r:id="rId28"/>
    <p:sldId id="673" r:id="rId29"/>
    <p:sldId id="674" r:id="rId30"/>
    <p:sldId id="672" r:id="rId31"/>
    <p:sldId id="690" r:id="rId32"/>
    <p:sldId id="691" r:id="rId33"/>
    <p:sldId id="692" r:id="rId34"/>
  </p:sldIdLst>
  <p:sldSz cx="9144000" cy="6858000" type="screen4x3"/>
  <p:notesSz cx="9874250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003300"/>
    <a:srgbClr val="800080"/>
    <a:srgbClr val="596DCF"/>
    <a:srgbClr val="BBF0FD"/>
    <a:srgbClr val="3333CC"/>
    <a:srgbClr val="CCCCFF"/>
    <a:srgbClr val="CCECFF"/>
    <a:srgbClr val="94A1E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89680" autoAdjust="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90" y="-222"/>
      </p:cViewPr>
      <p:guideLst>
        <p:guide orient="horz" pos="2142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78841" cy="339883"/>
          </a:xfrm>
          <a:prstGeom prst="rect">
            <a:avLst/>
          </a:prstGeom>
        </p:spPr>
        <p:txBody>
          <a:bodyPr vert="horz" lIns="90740" tIns="45370" rIns="90740" bIns="45370" rtlCol="0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593126" y="1"/>
            <a:ext cx="4278841" cy="339883"/>
          </a:xfrm>
          <a:prstGeom prst="rect">
            <a:avLst/>
          </a:prstGeom>
        </p:spPr>
        <p:txBody>
          <a:bodyPr vert="horz" lIns="90740" tIns="45370" rIns="90740" bIns="45370" rtlCol="0"/>
          <a:lstStyle>
            <a:lvl1pPr algn="r">
              <a:defRPr sz="1100"/>
            </a:lvl1pPr>
          </a:lstStyle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6456613"/>
            <a:ext cx="4278841" cy="339883"/>
          </a:xfrm>
          <a:prstGeom prst="rect">
            <a:avLst/>
          </a:prstGeom>
        </p:spPr>
        <p:txBody>
          <a:bodyPr vert="horz" lIns="90740" tIns="45370" rIns="90740" bIns="45370" rtlCol="0" anchor="b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593126" y="6456613"/>
            <a:ext cx="4278841" cy="339883"/>
          </a:xfrm>
          <a:prstGeom prst="rect">
            <a:avLst/>
          </a:prstGeom>
        </p:spPr>
        <p:txBody>
          <a:bodyPr vert="horz" lIns="90740" tIns="45370" rIns="90740" bIns="45370" rtlCol="0" anchor="b"/>
          <a:lstStyle>
            <a:lvl1pPr algn="r">
              <a:defRPr sz="1100"/>
            </a:lvl1pPr>
          </a:lstStyle>
          <a:p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78841" cy="339883"/>
          </a:xfrm>
          <a:prstGeom prst="rect">
            <a:avLst/>
          </a:prstGeom>
        </p:spPr>
        <p:txBody>
          <a:bodyPr vert="horz" lIns="90740" tIns="45370" rIns="90740" bIns="45370" rtlCol="0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593126" y="1"/>
            <a:ext cx="4278841" cy="339883"/>
          </a:xfrm>
          <a:prstGeom prst="rect">
            <a:avLst/>
          </a:prstGeom>
        </p:spPr>
        <p:txBody>
          <a:bodyPr vert="horz" lIns="90740" tIns="45370" rIns="90740" bIns="45370" rtlCol="0"/>
          <a:lstStyle>
            <a:lvl1pPr algn="r">
              <a:defRPr sz="1100"/>
            </a:lvl1pPr>
          </a:lstStyle>
          <a:p>
            <a:fld id="{D87D92E0-4815-4DC3-96B9-B4D161906565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40088" y="511175"/>
            <a:ext cx="3394075" cy="254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0" tIns="45370" rIns="90740" bIns="453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87426" y="3228897"/>
            <a:ext cx="7899400" cy="3058954"/>
          </a:xfrm>
          <a:prstGeom prst="rect">
            <a:avLst/>
          </a:prstGeom>
        </p:spPr>
        <p:txBody>
          <a:bodyPr vert="horz" lIns="90740" tIns="45370" rIns="90740" bIns="453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6456613"/>
            <a:ext cx="4278841" cy="339883"/>
          </a:xfrm>
          <a:prstGeom prst="rect">
            <a:avLst/>
          </a:prstGeom>
        </p:spPr>
        <p:txBody>
          <a:bodyPr vert="horz" lIns="90740" tIns="45370" rIns="90740" bIns="45370" rtlCol="0" anchor="b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593126" y="6456613"/>
            <a:ext cx="4278841" cy="339883"/>
          </a:xfrm>
          <a:prstGeom prst="rect">
            <a:avLst/>
          </a:prstGeom>
        </p:spPr>
        <p:txBody>
          <a:bodyPr vert="horz" lIns="90740" tIns="45370" rIns="90740" bIns="45370" rtlCol="0" anchor="b"/>
          <a:lstStyle>
            <a:lvl1pPr algn="r">
              <a:defRPr sz="1100"/>
            </a:lvl1pPr>
          </a:lstStyle>
          <a:p>
            <a:fld id="{BE78792E-089F-4BD9-A872-22D53D03B9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484A-E113-422E-8A2A-5F6FD111C419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25" y="641667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6093-13B3-4EA9-8E22-4867216EFC67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02D3-38C2-499C-B525-479B9D571819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EF3-C940-44AF-994A-25D7647A46AA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25" y="641667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직선 연결선 7"/>
          <p:cNvCxnSpPr/>
          <p:nvPr userDrawn="1"/>
        </p:nvCxnSpPr>
        <p:spPr>
          <a:xfrm>
            <a:off x="7030" y="714356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74ECF-575A-40FA-8D71-62CB31B98546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A995-6FF1-4E73-8843-036707825268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A581-7360-4D6C-9B5E-CA41B3C1CE67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C968-6A75-47BF-869F-D9F879E0DDF5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01A3-E9AD-426E-95D9-C92B5127F4EA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722C-DD51-4B81-8790-DAB13460F9DE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655-4768-43A6-8249-7C0B1135F018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8E0C0-6EB8-46C8-A97E-C13E36BBF0F8}" type="datetime1">
              <a:rPr lang="ko-KR" altLang="en-US" smtClean="0"/>
              <a:pPr/>
              <a:t>2013-03-03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71E6-7FA9-4182-AC13-2B478CF3A2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1052513"/>
            <a:ext cx="7772400" cy="3456607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ko-KR" altLang="en-US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전산회계</a:t>
            </a:r>
            <a: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ko-KR" altLang="en-US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종합모의고사</a:t>
            </a:r>
            <a: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ko-KR" altLang="en-US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이론문제풀이</a:t>
            </a:r>
            <a: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3600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endParaRPr lang="en-US" altLang="ko-KR" sz="3600" b="1" spc="-150" dirty="0" smtClean="0">
              <a:effectLst>
                <a:outerShdw blurRad="38100" dist="38100" dir="2700000" algn="tl">
                  <a:srgbClr val="C0C0C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043608" y="3789040"/>
            <a:ext cx="7286625" cy="46038"/>
          </a:xfrm>
          <a:prstGeom prst="line">
            <a:avLst/>
          </a:prstGeom>
          <a:noFill/>
          <a:ln w="50800">
            <a:solidFill>
              <a:srgbClr val="A11D26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15"/>
          <p:cNvGrpSpPr>
            <a:grpSpLocks/>
          </p:cNvGrpSpPr>
          <p:nvPr/>
        </p:nvGrpSpPr>
        <p:grpSpPr bwMode="auto">
          <a:xfrm>
            <a:off x="971550" y="5345113"/>
            <a:ext cx="7200900" cy="1020762"/>
            <a:chOff x="971600" y="5345080"/>
            <a:chExt cx="7200800" cy="1020512"/>
          </a:xfrm>
        </p:grpSpPr>
        <p:sp>
          <p:nvSpPr>
            <p:cNvPr id="8" name="TextBox 7"/>
            <p:cNvSpPr txBox="1"/>
            <p:nvPr/>
          </p:nvSpPr>
          <p:spPr>
            <a:xfrm>
              <a:off x="1116061" y="5368886"/>
              <a:ext cx="6911879" cy="30770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latinLnBrk="0">
                <a:defRPr/>
              </a:pPr>
              <a:endParaRPr lang="ko-KR" altLang="en-US" sz="1400" i="1" spc="-150" dirty="0"/>
            </a:p>
          </p:txBody>
        </p:sp>
        <p:cxnSp>
          <p:nvCxnSpPr>
            <p:cNvPr id="14" name="직선 연결선 13"/>
            <p:cNvCxnSpPr/>
            <p:nvPr/>
          </p:nvCxnSpPr>
          <p:spPr>
            <a:xfrm>
              <a:off x="971600" y="5345080"/>
              <a:ext cx="7200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971600" y="6365592"/>
              <a:ext cx="7200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1844824"/>
          <a:ext cx="8784976" cy="49175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917544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① 정률법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(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취득원가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r>
                        <a:rPr lang="ko-KR" altLang="en-US" sz="20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감가상각누계액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ⅹ 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상각률</a:t>
                      </a:r>
                      <a:endParaRPr lang="en-US" altLang="ko-KR" sz="2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②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2011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</a:t>
                      </a:r>
                      <a:r>
                        <a:rPr lang="ko-KR" altLang="en-US" sz="20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31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계상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=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취득원가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5,000,000 –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감가상각누계액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0 ) ⅹ 30% ⅹ 3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개월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/12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개월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=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375,000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</a:t>
                      </a:r>
                      <a:r>
                        <a:rPr lang="en-US" altLang="ko-KR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(</a:t>
                      </a: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r>
                        <a:rPr lang="en-US" altLang="ko-KR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감가상각비 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375,000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   </a:t>
                      </a:r>
                      <a:r>
                        <a:rPr lang="en-US" altLang="ko-KR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</a:t>
                      </a:r>
                      <a:r>
                        <a:rPr lang="en-US" altLang="ko-KR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u="sng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감가상각누계액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375,000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u="sng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</a:t>
                      </a: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손익계산서</a:t>
                      </a:r>
                      <a:r>
                        <a:rPr lang="en-US" altLang="ko-KR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</a:t>
                      </a: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비용 </a:t>
                      </a:r>
                      <a:r>
                        <a:rPr lang="ko-KR" altLang="en-US" sz="2000" u="none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계상</a:t>
                      </a: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</a:t>
                      </a:r>
                      <a:r>
                        <a:rPr lang="ko-KR" altLang="en-US" sz="2000" u="none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재무상태표</a:t>
                      </a:r>
                      <a:r>
                        <a:rPr lang="en-US" altLang="ko-KR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비품차감표시</a:t>
                      </a:r>
                      <a:endParaRPr lang="en-US" altLang="ko-KR" sz="2000" u="sng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ko-KR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③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2012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31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 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계상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=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취득원가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5,000,000 –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감가상각누계액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375,000 ) ⅹ 30% =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1,387,500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감가상각비 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1,387,500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 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u="sng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감가상각누계액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1,387,500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u="sng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손익계산서</a:t>
                      </a:r>
                      <a:r>
                        <a:rPr lang="en-US" altLang="ko-KR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</a:t>
                      </a: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u="none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비용계상</a:t>
                      </a: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</a:t>
                      </a:r>
                      <a:r>
                        <a:rPr lang="ko-KR" altLang="en-US" sz="2000" u="none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재무상태표</a:t>
                      </a:r>
                      <a:r>
                        <a:rPr lang="en-US" altLang="ko-KR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2000" u="none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비품차감표시</a:t>
                      </a: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만일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 </a:t>
                      </a:r>
                      <a:r>
                        <a:rPr lang="en-US" altLang="ko-KR" sz="20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2012</a:t>
                      </a:r>
                      <a:r>
                        <a:rPr lang="ko-KR" altLang="en-US" sz="2000" spc="-150" baseline="0" dirty="0" err="1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년말의</a:t>
                      </a:r>
                      <a:r>
                        <a:rPr lang="ko-KR" altLang="en-US" sz="20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장부가액을 묻는다면</a:t>
                      </a:r>
                      <a:r>
                        <a:rPr lang="en-US" altLang="ko-KR" sz="20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⇒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취득원가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5,000,000 –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감가상각누계액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1,762,500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en-US" altLang="ko-KR" sz="20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3,237,500</a:t>
                      </a:r>
                      <a:r>
                        <a:rPr lang="ko-KR" altLang="en-US" sz="20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0033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620689"/>
            <a:ext cx="8568952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5. </a:t>
            </a:r>
            <a:r>
              <a:rPr lang="ko-KR" altLang="en-US" sz="2000" b="1" dirty="0" smtClean="0"/>
              <a:t>㈜한국은 </a:t>
            </a:r>
            <a:r>
              <a:rPr lang="en-US" altLang="ko-KR" sz="2000" b="1" dirty="0" smtClean="0"/>
              <a:t>2011</a:t>
            </a:r>
            <a:r>
              <a:rPr lang="ko-KR" altLang="en-US" sz="2000" b="1" dirty="0" smtClean="0"/>
              <a:t>년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월</a:t>
            </a:r>
            <a:r>
              <a:rPr lang="en-US" altLang="ko-KR" sz="2000" b="1" dirty="0" smtClean="0"/>
              <a:t>1</a:t>
            </a:r>
            <a:r>
              <a:rPr lang="ko-KR" altLang="en-US" sz="2000" b="1" dirty="0" smtClean="0"/>
              <a:t>일 취득원가 </a:t>
            </a:r>
            <a:r>
              <a:rPr lang="en-US" altLang="ko-KR" sz="2000" b="1" dirty="0" smtClean="0"/>
              <a:t>5,000,000</a:t>
            </a:r>
            <a:r>
              <a:rPr lang="ko-KR" altLang="en-US" sz="2000" b="1" dirty="0" smtClean="0"/>
              <a:t>원의 사무용비품을 취득하였다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이 비품을 매년 상각률 </a:t>
            </a:r>
            <a:r>
              <a:rPr lang="en-US" altLang="ko-KR" sz="2000" b="1" dirty="0" smtClean="0"/>
              <a:t>30%</a:t>
            </a:r>
            <a:r>
              <a:rPr lang="ko-KR" altLang="en-US" sz="2000" b="1" dirty="0" smtClean="0"/>
              <a:t>로 정률법에 의하여 </a:t>
            </a:r>
            <a:r>
              <a:rPr lang="ko-KR" altLang="en-US" sz="2000" b="1" dirty="0" err="1" smtClean="0"/>
              <a:t>감가상각할</a:t>
            </a:r>
            <a:r>
              <a:rPr lang="ko-KR" altLang="en-US" sz="2000" b="1" dirty="0" smtClean="0"/>
              <a:t> 때 </a:t>
            </a:r>
            <a:r>
              <a:rPr lang="en-US" altLang="ko-KR" sz="2000" b="1" dirty="0" smtClean="0"/>
              <a:t>2012</a:t>
            </a:r>
            <a:r>
              <a:rPr lang="ko-KR" altLang="en-US" sz="2000" b="1" dirty="0" smtClean="0"/>
              <a:t>년 </a:t>
            </a:r>
            <a:r>
              <a:rPr lang="en-US" altLang="ko-KR" sz="2000" b="1" dirty="0" smtClean="0"/>
              <a:t>12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31</a:t>
            </a:r>
            <a:r>
              <a:rPr lang="ko-KR" altLang="en-US" sz="2000" b="1" dirty="0" smtClean="0"/>
              <a:t>일에 손익계산서에 계상될 감가상각비는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z="2200" smtClean="0"/>
              <a:pPr/>
              <a:t>11</a:t>
            </a:fld>
            <a:endParaRPr lang="ko-KR" altLang="en-US" sz="22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356992"/>
          <a:ext cx="8784976" cy="33569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35699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당월 경비소비액 </a:t>
                      </a:r>
                      <a:r>
                        <a:rPr lang="en-US" altLang="ko-KR" sz="2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  </a:t>
                      </a:r>
                      <a:r>
                        <a:rPr lang="ko-KR" altLang="en-US" sz="2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당월 중 지급액 </a:t>
                      </a:r>
                      <a:r>
                        <a:rPr lang="en-US" altLang="ko-KR" sz="2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270,000</a:t>
                      </a:r>
                      <a:r>
                        <a:rPr lang="ko-KR" altLang="en-US" sz="2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endParaRPr lang="en-US" altLang="ko-KR" sz="2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- </a:t>
                      </a:r>
                      <a:r>
                        <a:rPr lang="ko-KR" altLang="en-US" sz="2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전월 말 미지급액 </a:t>
                      </a:r>
                      <a:r>
                        <a:rPr lang="en-US" altLang="ko-KR" sz="2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20,000</a:t>
                      </a:r>
                      <a:r>
                        <a:rPr lang="ko-KR" altLang="en-US" sz="2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    -  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당월 말 </a:t>
                      </a:r>
                      <a:r>
                        <a:rPr lang="ko-KR" altLang="en-US" sz="22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선급액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    + 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당월 말 미지급액 </a:t>
                      </a: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    + 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전월 말 </a:t>
                      </a:r>
                      <a:r>
                        <a:rPr lang="ko-KR" altLang="en-US" sz="22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선급액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= </a:t>
                      </a:r>
                      <a:r>
                        <a:rPr lang="en-US" altLang="ko-KR" sz="22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270,000</a:t>
                      </a:r>
                      <a:r>
                        <a:rPr lang="ko-KR" altLang="en-US" sz="22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2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620689"/>
            <a:ext cx="8568952" cy="12341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en-US" altLang="ko-KR" sz="2200" b="1" dirty="0" smtClean="0"/>
              <a:t>10. </a:t>
            </a:r>
            <a:r>
              <a:rPr lang="ko-KR" altLang="en-US" sz="2200" b="1" dirty="0" smtClean="0"/>
              <a:t>다음은 </a:t>
            </a:r>
            <a:r>
              <a:rPr lang="en-US" altLang="ko-KR" sz="2200" b="1" dirty="0" smtClean="0"/>
              <a:t>3</a:t>
            </a:r>
            <a:r>
              <a:rPr lang="ko-KR" altLang="en-US" sz="2200" b="1" dirty="0" smtClean="0"/>
              <a:t>월말 경비에 대한 계산자료이다</a:t>
            </a:r>
            <a:r>
              <a:rPr lang="en-US" altLang="ko-KR" sz="2200" b="1" dirty="0" smtClean="0"/>
              <a:t>. 3</a:t>
            </a:r>
            <a:r>
              <a:rPr lang="ko-KR" altLang="en-US" sz="2200" b="1" dirty="0" smtClean="0"/>
              <a:t>월의 경비소비액은 얼마인가</a:t>
            </a:r>
            <a:r>
              <a:rPr lang="en-US" altLang="ko-KR" sz="2200" b="1" dirty="0" smtClean="0"/>
              <a:t>?</a:t>
            </a:r>
            <a:endParaRPr lang="ko-KR" altLang="en-US" sz="2200" dirty="0"/>
          </a:p>
        </p:txBody>
      </p:sp>
      <p:sp>
        <p:nvSpPr>
          <p:cNvPr id="7" name="직사각형 6"/>
          <p:cNvSpPr/>
          <p:nvPr/>
        </p:nvSpPr>
        <p:spPr>
          <a:xfrm>
            <a:off x="323528" y="1940639"/>
            <a:ext cx="8568952" cy="1311128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200" b="1" dirty="0" smtClean="0"/>
              <a:t>    전월 말 미지급액  </a:t>
            </a:r>
            <a:r>
              <a:rPr lang="en-US" altLang="ko-KR" sz="2200" b="1" dirty="0" smtClean="0"/>
              <a:t>20,000</a:t>
            </a:r>
            <a:r>
              <a:rPr lang="ko-KR" altLang="en-US" sz="2200" b="1" dirty="0" smtClean="0"/>
              <a:t>원           당월 말 </a:t>
            </a:r>
            <a:r>
              <a:rPr lang="ko-KR" altLang="en-US" sz="2200" b="1" dirty="0" err="1" smtClean="0"/>
              <a:t>선급액</a:t>
            </a:r>
            <a:r>
              <a:rPr lang="ko-KR" altLang="en-US" sz="2200" b="1" dirty="0" smtClean="0"/>
              <a:t> </a:t>
            </a:r>
            <a:r>
              <a:rPr lang="en-US" altLang="ko-KR" sz="2200" b="1" dirty="0" smtClean="0"/>
              <a:t>50,000</a:t>
            </a:r>
            <a:r>
              <a:rPr lang="ko-KR" altLang="en-US" sz="2200" b="1" dirty="0" smtClean="0"/>
              <a:t>원</a:t>
            </a:r>
            <a:endParaRPr lang="en-US" altLang="ko-KR" sz="2200" b="1" dirty="0" smtClean="0"/>
          </a:p>
          <a:p>
            <a:pPr>
              <a:lnSpc>
                <a:spcPct val="120000"/>
              </a:lnSpc>
            </a:pPr>
            <a:r>
              <a:rPr lang="en-US" altLang="ko-KR" sz="2200" b="1" dirty="0" smtClean="0"/>
              <a:t>    </a:t>
            </a:r>
            <a:r>
              <a:rPr lang="ko-KR" altLang="en-US" sz="2200" b="1" dirty="0" smtClean="0"/>
              <a:t>당월 말 미지급액 </a:t>
            </a:r>
            <a:r>
              <a:rPr lang="en-US" altLang="ko-KR" sz="2200" b="1" dirty="0" smtClean="0"/>
              <a:t>40,000</a:t>
            </a:r>
            <a:r>
              <a:rPr lang="ko-KR" altLang="en-US" sz="2200" b="1" dirty="0" smtClean="0"/>
              <a:t>원            전월 말 </a:t>
            </a:r>
            <a:r>
              <a:rPr lang="ko-KR" altLang="en-US" sz="2200" b="1" dirty="0" err="1" smtClean="0"/>
              <a:t>선급액</a:t>
            </a:r>
            <a:r>
              <a:rPr lang="ko-KR" altLang="en-US" sz="2200" b="1" dirty="0" smtClean="0"/>
              <a:t> </a:t>
            </a:r>
            <a:r>
              <a:rPr lang="en-US" altLang="ko-KR" sz="2200" b="1" dirty="0" smtClean="0"/>
              <a:t>30,000</a:t>
            </a:r>
            <a:r>
              <a:rPr lang="ko-KR" altLang="en-US" sz="2200" b="1" dirty="0" smtClean="0"/>
              <a:t>원</a:t>
            </a:r>
            <a:endParaRPr lang="en-US" altLang="ko-KR" sz="2200" b="1" dirty="0" smtClean="0"/>
          </a:p>
          <a:p>
            <a:pPr>
              <a:lnSpc>
                <a:spcPct val="120000"/>
              </a:lnSpc>
            </a:pPr>
            <a:r>
              <a:rPr lang="en-US" altLang="ko-KR" sz="2200" b="1" dirty="0" smtClean="0"/>
              <a:t>    </a:t>
            </a:r>
            <a:r>
              <a:rPr lang="ko-KR" altLang="en-US" sz="2200" b="1" dirty="0" smtClean="0"/>
              <a:t>당월 중 지급액 </a:t>
            </a:r>
            <a:r>
              <a:rPr lang="en-US" altLang="ko-KR" sz="2200" b="1" dirty="0" smtClean="0"/>
              <a:t>270,000</a:t>
            </a:r>
            <a:r>
              <a:rPr lang="ko-KR" altLang="en-US" sz="2200" b="1" dirty="0" smtClean="0"/>
              <a:t>원</a:t>
            </a:r>
            <a:endParaRPr lang="ko-KR" altLang="en-US" sz="2200" b="1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3275856" y="6093296"/>
            <a:ext cx="31683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573016"/>
          <a:ext cx="8784976" cy="31683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16835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① </a:t>
                      </a:r>
                      <a:r>
                        <a:rPr lang="ko-KR" altLang="en-US" sz="2000" dirty="0" err="1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수선부문비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배부</a:t>
                      </a:r>
                      <a:endParaRPr lang="en-US" altLang="ko-KR" sz="2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- 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동력부분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5,000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10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/100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=500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- 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절단부문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5,000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60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/100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</a:t>
                      </a:r>
                      <a:r>
                        <a:rPr lang="en-US" altLang="ko-KR" sz="200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3,000</a:t>
                      </a:r>
                      <a:r>
                        <a:rPr lang="ko-KR" altLang="en-US" sz="200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baseline="0" dirty="0" smtClean="0">
                        <a:solidFill>
                          <a:srgbClr val="0033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0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- </a:t>
                      </a:r>
                      <a:r>
                        <a:rPr lang="ko-KR" altLang="en-US" sz="20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조립부문 </a:t>
                      </a:r>
                      <a:r>
                        <a:rPr lang="en-US" altLang="ko-KR" sz="20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30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/100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 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=1,500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457200" indent="-457200" algn="l" eaLnBrk="0" latinLnBrk="0" hangingPunct="0">
                        <a:lnSpc>
                          <a:spcPct val="120000"/>
                        </a:lnSpc>
                        <a:buFont typeface="Arial" charset="0"/>
                        <a:buAutoNum type="circleNumDbPlain" startAt="2"/>
                      </a:pPr>
                      <a:r>
                        <a:rPr lang="ko-KR" altLang="en-US" sz="20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동력부문비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(3,500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+ 500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457200" indent="-4572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-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절단부문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4,000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400KWH / 800KWH =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2,000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457200" indent="-4572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-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조립부문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4,000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400KWH / 800KWH = 2,000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457200" indent="-4572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따라서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수선부문비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동력부문비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620689"/>
            <a:ext cx="8568952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12. </a:t>
            </a:r>
            <a:r>
              <a:rPr lang="ko-KR" altLang="en-US" sz="2000" b="1" dirty="0" smtClean="0"/>
              <a:t>자료를 이용하여 보조부문원가를 </a:t>
            </a:r>
            <a:r>
              <a:rPr lang="ko-KR" altLang="en-US" sz="2000" b="1" dirty="0" err="1" smtClean="0"/>
              <a:t>단계배부법을</a:t>
            </a:r>
            <a:r>
              <a:rPr lang="ko-KR" altLang="en-US" sz="2000" b="1" dirty="0" smtClean="0"/>
              <a:t> 이용하여 제조부문에 배부하는 경우 절단부문에 배부되는 보조부문원가는 얼마인가</a:t>
            </a:r>
            <a:r>
              <a:rPr lang="en-US" altLang="ko-KR" sz="2000" b="1" dirty="0" smtClean="0"/>
              <a:t>? </a:t>
            </a:r>
            <a:r>
              <a:rPr lang="ko-KR" altLang="en-US" sz="2000" b="1" dirty="0" smtClean="0"/>
              <a:t>단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보조부문 중 </a:t>
            </a:r>
            <a:r>
              <a:rPr lang="ko-KR" altLang="en-US" sz="2000" b="1" dirty="0" err="1" smtClean="0"/>
              <a:t>수선부문비를</a:t>
            </a:r>
            <a:r>
              <a:rPr lang="ko-KR" altLang="en-US" sz="2000" b="1" dirty="0" smtClean="0"/>
              <a:t> 먼저 배부한다</a:t>
            </a:r>
            <a:r>
              <a:rPr lang="en-US" altLang="ko-KR" sz="2000" b="1" dirty="0" smtClean="0"/>
              <a:t>.</a:t>
            </a:r>
            <a:endParaRPr lang="ko-KR" altLang="en-US" sz="2000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23530" y="1790824"/>
          <a:ext cx="8496940" cy="18288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99388"/>
                <a:gridCol w="1699388"/>
                <a:gridCol w="1699388"/>
                <a:gridCol w="1699388"/>
                <a:gridCol w="1699388"/>
              </a:tblGrid>
              <a:tr h="3564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 분 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제조부문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보조부문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56438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절단부문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조립부문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동력부문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수선부문</a:t>
                      </a:r>
                      <a:endParaRPr lang="ko-KR" altLang="en-US" dirty="0"/>
                    </a:p>
                  </a:txBody>
                  <a:tcPr/>
                </a:tc>
              </a:tr>
              <a:tr h="3564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pc="-150" dirty="0" err="1" smtClean="0"/>
                        <a:t>자기부문발생액</a:t>
                      </a:r>
                      <a:endParaRPr lang="ko-KR" altLang="en-US" spc="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20,000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7,500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3,500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5,000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</a:tr>
              <a:tr h="3564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동력부문</a:t>
                      </a:r>
                      <a:r>
                        <a:rPr lang="en-US" altLang="ko-KR" dirty="0" smtClean="0"/>
                        <a:t>(KWH)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</a:t>
                      </a:r>
                      <a:endParaRPr lang="ko-KR" altLang="en-US" dirty="0"/>
                    </a:p>
                  </a:txBody>
                  <a:tcPr/>
                </a:tc>
              </a:tr>
              <a:tr h="3564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수선부문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횟수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43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500306"/>
          <a:ext cx="8784976" cy="42148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21484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400" spc="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79512" y="882245"/>
            <a:ext cx="8568952" cy="4985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200" b="1" dirty="0" smtClean="0"/>
              <a:t>9. </a:t>
            </a:r>
            <a:r>
              <a:rPr lang="ko-KR" altLang="en-US" sz="2200" b="1" dirty="0" smtClean="0"/>
              <a:t>다음 자료에 의하여 제조간접비를 계산하면 얼마인가</a:t>
            </a:r>
            <a:r>
              <a:rPr lang="en-US" altLang="ko-KR" sz="2200" b="1" dirty="0" smtClean="0"/>
              <a:t>?</a:t>
            </a:r>
            <a:endParaRPr lang="ko-KR" altLang="en-US" sz="22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484091"/>
            <a:ext cx="8786874" cy="904863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200" b="1" dirty="0" smtClean="0"/>
              <a:t>    </a:t>
            </a:r>
            <a:r>
              <a:rPr lang="ko-KR" altLang="en-US" sz="2200" b="1" dirty="0" err="1" smtClean="0"/>
              <a:t>당기총제조원가</a:t>
            </a:r>
            <a:r>
              <a:rPr lang="ko-KR" altLang="en-US" sz="2200" b="1" dirty="0" smtClean="0"/>
              <a:t> </a:t>
            </a:r>
            <a:r>
              <a:rPr lang="en-US" altLang="ko-KR" sz="2200" b="1" dirty="0" smtClean="0"/>
              <a:t>: 600,000       </a:t>
            </a:r>
            <a:r>
              <a:rPr lang="ko-KR" altLang="en-US" sz="2200" b="1" dirty="0" smtClean="0"/>
              <a:t>직접비</a:t>
            </a:r>
            <a:r>
              <a:rPr lang="en-US" altLang="ko-KR" sz="2200" b="1" dirty="0" smtClean="0"/>
              <a:t>(</a:t>
            </a:r>
            <a:r>
              <a:rPr lang="ko-KR" altLang="en-US" sz="2200" b="1" dirty="0" smtClean="0"/>
              <a:t>기본원가</a:t>
            </a:r>
            <a:r>
              <a:rPr lang="en-US" altLang="ko-KR" sz="2200" b="1" dirty="0" smtClean="0"/>
              <a:t>) : 300,000</a:t>
            </a:r>
          </a:p>
          <a:p>
            <a:pPr>
              <a:lnSpc>
                <a:spcPct val="120000"/>
              </a:lnSpc>
            </a:pPr>
            <a:r>
              <a:rPr lang="en-US" altLang="ko-KR" sz="2200" b="1" dirty="0" smtClean="0"/>
              <a:t>    </a:t>
            </a:r>
            <a:r>
              <a:rPr lang="ko-KR" altLang="en-US" sz="2200" b="1" dirty="0" smtClean="0"/>
              <a:t>가공원가 </a:t>
            </a:r>
            <a:r>
              <a:rPr lang="en-US" altLang="ko-KR" sz="2200" b="1" dirty="0" smtClean="0"/>
              <a:t>: 500,000</a:t>
            </a:r>
            <a:endParaRPr lang="ko-KR" altLang="en-US" sz="2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971600" y="3140968"/>
            <a:ext cx="23022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/>
              <a:t>   직접재료비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+ </a:t>
            </a:r>
            <a:r>
              <a:rPr lang="ko-KR" altLang="en-US" sz="2400" b="1" dirty="0" err="1" smtClean="0"/>
              <a:t>직접노무비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+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제조간접비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?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3568" y="4870258"/>
            <a:ext cx="4253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/>
              <a:t>   </a:t>
            </a:r>
            <a:r>
              <a:rPr lang="en-US" altLang="ko-KR" sz="2400" b="1" dirty="0" smtClean="0"/>
              <a:t>= </a:t>
            </a:r>
            <a:r>
              <a:rPr lang="ko-KR" altLang="en-US" sz="2400" b="1" dirty="0" err="1" smtClean="0"/>
              <a:t>당기총제조원가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600,000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899592" y="4869160"/>
            <a:ext cx="41044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오른쪽 중괄호 25"/>
          <p:cNvSpPr/>
          <p:nvPr/>
        </p:nvSpPr>
        <p:spPr>
          <a:xfrm>
            <a:off x="3563888" y="3429000"/>
            <a:ext cx="360040" cy="64807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3923928" y="3501008"/>
            <a:ext cx="381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/>
              <a:t>직접비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기본원가</a:t>
            </a:r>
            <a:r>
              <a:rPr lang="en-US" altLang="ko-KR" sz="2400" b="1" dirty="0" smtClean="0"/>
              <a:t>) 300,000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43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500306"/>
          <a:ext cx="8784976" cy="42148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21484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400" spc="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79512" y="882245"/>
            <a:ext cx="8568952" cy="153324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13. </a:t>
            </a:r>
            <a:r>
              <a:rPr lang="ko-KR" altLang="en-US" sz="2000" b="1" dirty="0" err="1" smtClean="0"/>
              <a:t>기초재공품은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20,000</a:t>
            </a:r>
            <a:r>
              <a:rPr lang="ko-KR" altLang="en-US" sz="2000" b="1" dirty="0" smtClean="0"/>
              <a:t>개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완성도</a:t>
            </a:r>
            <a:r>
              <a:rPr lang="en-US" altLang="ko-KR" sz="2000" b="1" dirty="0" smtClean="0"/>
              <a:t>20%), </a:t>
            </a:r>
            <a:r>
              <a:rPr lang="ko-KR" altLang="en-US" sz="2000" b="1" dirty="0" err="1" smtClean="0"/>
              <a:t>당기완성품</a:t>
            </a:r>
            <a:r>
              <a:rPr lang="ko-KR" altLang="en-US" sz="2000" b="1" dirty="0" smtClean="0"/>
              <a:t> 수량은 </a:t>
            </a:r>
            <a:r>
              <a:rPr lang="en-US" altLang="ko-KR" sz="2000" b="1" dirty="0" smtClean="0"/>
              <a:t>170,000</a:t>
            </a:r>
            <a:r>
              <a:rPr lang="ko-KR" altLang="en-US" sz="2000" b="1" dirty="0" smtClean="0"/>
              <a:t>개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기말재공품은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10,000</a:t>
            </a:r>
            <a:r>
              <a:rPr lang="ko-KR" altLang="en-US" sz="2000" b="1" dirty="0" smtClean="0"/>
              <a:t>개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완성도</a:t>
            </a:r>
            <a:r>
              <a:rPr lang="en-US" altLang="ko-KR" sz="2000" b="1" dirty="0" smtClean="0"/>
              <a:t>40%)</a:t>
            </a:r>
            <a:r>
              <a:rPr lang="ko-KR" altLang="en-US" sz="2000" b="1" dirty="0" smtClean="0"/>
              <a:t>이다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평균법과 선입선출법의 가공비에 대한 </a:t>
            </a:r>
            <a:r>
              <a:rPr lang="ko-KR" altLang="en-US" sz="2000" b="1" dirty="0" err="1" smtClean="0"/>
              <a:t>완성품환산량의</a:t>
            </a:r>
            <a:r>
              <a:rPr lang="ko-KR" altLang="en-US" sz="2000" b="1" dirty="0" smtClean="0"/>
              <a:t> 차이는 얼마인가</a:t>
            </a:r>
            <a:r>
              <a:rPr lang="en-US" altLang="ko-KR" sz="2000" b="1" dirty="0" smtClean="0"/>
              <a:t>? </a:t>
            </a:r>
            <a:r>
              <a:rPr lang="ko-KR" altLang="en-US" sz="2000" b="1" dirty="0" smtClean="0"/>
              <a:t>단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재료는 </a:t>
            </a:r>
            <a:r>
              <a:rPr lang="ko-KR" altLang="en-US" sz="2000" b="1" dirty="0" err="1" smtClean="0"/>
              <a:t>공정초에</a:t>
            </a:r>
            <a:r>
              <a:rPr lang="ko-KR" altLang="en-US" sz="2000" b="1" dirty="0" smtClean="0"/>
              <a:t> 전량 투입되고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가공비는 공정전반에 걸쳐 균등하게 투입된다</a:t>
            </a:r>
            <a:r>
              <a:rPr lang="en-US" altLang="ko-KR" sz="2000" b="1" dirty="0" smtClean="0"/>
              <a:t>.</a:t>
            </a:r>
            <a:endParaRPr lang="ko-KR" altLang="en-US" sz="2000" dirty="0"/>
          </a:p>
        </p:txBody>
      </p:sp>
      <p:grpSp>
        <p:nvGrpSpPr>
          <p:cNvPr id="47" name="그룹 46"/>
          <p:cNvGrpSpPr/>
          <p:nvPr/>
        </p:nvGrpSpPr>
        <p:grpSpPr>
          <a:xfrm>
            <a:off x="428596" y="2500306"/>
            <a:ext cx="3857652" cy="3504981"/>
            <a:chOff x="2071670" y="2538707"/>
            <a:chExt cx="3857652" cy="3504981"/>
          </a:xfrm>
        </p:grpSpPr>
        <p:sp>
          <p:nvSpPr>
            <p:cNvPr id="31" name="TextBox 30"/>
            <p:cNvSpPr txBox="1"/>
            <p:nvPr/>
          </p:nvSpPr>
          <p:spPr>
            <a:xfrm>
              <a:off x="3571868" y="2538707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dirty="0" err="1" smtClean="0"/>
                <a:t>재공품</a:t>
              </a:r>
              <a:endParaRPr lang="ko-KR" altLang="en-US" sz="2400" dirty="0"/>
            </a:p>
          </p:txBody>
        </p:sp>
        <p:grpSp>
          <p:nvGrpSpPr>
            <p:cNvPr id="46" name="그룹 45"/>
            <p:cNvGrpSpPr/>
            <p:nvPr/>
          </p:nvGrpSpPr>
          <p:grpSpPr>
            <a:xfrm>
              <a:off x="2071670" y="3000372"/>
              <a:ext cx="3857652" cy="3043316"/>
              <a:chOff x="2071670" y="3000372"/>
              <a:chExt cx="3857652" cy="3043316"/>
            </a:xfrm>
          </p:grpSpPr>
          <p:cxnSp>
            <p:nvCxnSpPr>
              <p:cNvPr id="28" name="직선 연결선 27"/>
              <p:cNvCxnSpPr/>
              <p:nvPr/>
            </p:nvCxnSpPr>
            <p:spPr>
              <a:xfrm>
                <a:off x="2071670" y="3000372"/>
                <a:ext cx="3857652" cy="15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직선 연결선 29"/>
              <p:cNvCxnSpPr/>
              <p:nvPr/>
            </p:nvCxnSpPr>
            <p:spPr>
              <a:xfrm rot="5400000">
                <a:off x="2857245" y="4213781"/>
                <a:ext cx="2428893" cy="207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직사각형 31"/>
              <p:cNvSpPr/>
              <p:nvPr/>
            </p:nvSpPr>
            <p:spPr>
              <a:xfrm>
                <a:off x="2143108" y="3071810"/>
                <a:ext cx="1857388" cy="100013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b="1" dirty="0" smtClean="0">
                    <a:solidFill>
                      <a:schemeClr val="tx1"/>
                    </a:solidFill>
                  </a:rPr>
                  <a:t>기초</a:t>
                </a:r>
                <a:r>
                  <a:rPr lang="en-US" altLang="ko-KR" b="1" dirty="0" smtClean="0">
                    <a:solidFill>
                      <a:schemeClr val="tx1"/>
                    </a:solidFill>
                  </a:rPr>
                  <a:t>20,000</a:t>
                </a:r>
                <a:r>
                  <a:rPr lang="ko-KR" altLang="en-US" b="1" dirty="0" smtClean="0">
                    <a:solidFill>
                      <a:schemeClr val="tx1"/>
                    </a:solidFill>
                  </a:rPr>
                  <a:t>개</a:t>
                </a:r>
                <a:endParaRPr lang="en-US" altLang="ko-KR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altLang="ko-KR" b="1" dirty="0" smtClean="0">
                    <a:solidFill>
                      <a:schemeClr val="tx1"/>
                    </a:solidFill>
                  </a:rPr>
                  <a:t>(</a:t>
                </a:r>
                <a:r>
                  <a:rPr lang="ko-KR" altLang="en-US" b="1" dirty="0" smtClean="0">
                    <a:solidFill>
                      <a:schemeClr val="tx1"/>
                    </a:solidFill>
                  </a:rPr>
                  <a:t>완성도</a:t>
                </a:r>
                <a:r>
                  <a:rPr lang="en-US" altLang="ko-KR" b="1" dirty="0" smtClean="0">
                    <a:solidFill>
                      <a:schemeClr val="tx1"/>
                    </a:solidFill>
                  </a:rPr>
                  <a:t>20%)</a:t>
                </a:r>
              </a:p>
              <a:p>
                <a:pPr algn="ctr"/>
                <a:r>
                  <a:rPr lang="en-US" altLang="ko-KR" b="1" dirty="0" smtClean="0">
                    <a:solidFill>
                      <a:schemeClr val="tx1"/>
                    </a:solidFill>
                  </a:rPr>
                  <a:t>=</a:t>
                </a:r>
                <a:r>
                  <a:rPr lang="ko-KR" altLang="en-US" b="1" dirty="0" smtClean="0">
                    <a:solidFill>
                      <a:schemeClr val="tx1"/>
                    </a:solidFill>
                  </a:rPr>
                  <a:t>가공</a:t>
                </a:r>
                <a:r>
                  <a:rPr lang="en-US" altLang="ko-KR" b="1" dirty="0" smtClean="0">
                    <a:solidFill>
                      <a:schemeClr val="tx1"/>
                    </a:solidFill>
                  </a:rPr>
                  <a:t>4,000</a:t>
                </a:r>
                <a:r>
                  <a:rPr lang="ko-KR" altLang="en-US" b="1" dirty="0" smtClean="0">
                    <a:solidFill>
                      <a:schemeClr val="tx1"/>
                    </a:solidFill>
                  </a:rPr>
                  <a:t>개</a:t>
                </a:r>
                <a:endParaRPr lang="ko-KR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2143108" y="4143380"/>
                <a:ext cx="1857388" cy="12858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b="1" dirty="0" smtClean="0"/>
                  <a:t>당기 투입</a:t>
                </a:r>
                <a:endParaRPr lang="en-US" altLang="ko-KR" b="1" dirty="0" smtClean="0"/>
              </a:p>
              <a:p>
                <a:pPr algn="ctr"/>
                <a:r>
                  <a:rPr lang="en-US" altLang="ko-KR" b="1" dirty="0" smtClean="0"/>
                  <a:t>②160,000</a:t>
                </a:r>
                <a:r>
                  <a:rPr lang="ko-KR" altLang="en-US" b="1" dirty="0" smtClean="0"/>
                  <a:t>개</a:t>
                </a:r>
                <a:endParaRPr lang="ko-KR" altLang="en-US" b="1" dirty="0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>
                <a:off x="4143372" y="3071810"/>
                <a:ext cx="1714512" cy="15716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b="1" dirty="0" smtClean="0"/>
                  <a:t>당기 완성품</a:t>
                </a:r>
                <a:endParaRPr lang="en-US" altLang="ko-KR" b="1" dirty="0" smtClean="0"/>
              </a:p>
              <a:p>
                <a:pPr algn="ctr"/>
                <a:r>
                  <a:rPr lang="en-US" altLang="ko-KR" b="1" dirty="0" smtClean="0"/>
                  <a:t>170,000</a:t>
                </a:r>
                <a:r>
                  <a:rPr lang="ko-KR" altLang="en-US" b="1" dirty="0" smtClean="0"/>
                  <a:t>개</a:t>
                </a:r>
                <a:endParaRPr lang="ko-KR" altLang="en-US" b="1" dirty="0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4143372" y="4643446"/>
                <a:ext cx="1714512" cy="785818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b="1" dirty="0" smtClean="0">
                    <a:solidFill>
                      <a:schemeClr val="tx1"/>
                    </a:solidFill>
                  </a:rPr>
                  <a:t>기말</a:t>
                </a:r>
                <a:r>
                  <a:rPr lang="en-US" altLang="ko-KR" b="1" dirty="0" smtClean="0">
                    <a:solidFill>
                      <a:schemeClr val="tx1"/>
                    </a:solidFill>
                  </a:rPr>
                  <a:t>10,000</a:t>
                </a:r>
                <a:r>
                  <a:rPr lang="ko-KR" altLang="en-US" b="1" dirty="0" smtClean="0">
                    <a:solidFill>
                      <a:schemeClr val="tx1"/>
                    </a:solidFill>
                  </a:rPr>
                  <a:t>개</a:t>
                </a:r>
                <a:endParaRPr lang="en-US" altLang="ko-KR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altLang="ko-KR" b="1" dirty="0" smtClean="0">
                    <a:solidFill>
                      <a:schemeClr val="tx1"/>
                    </a:solidFill>
                  </a:rPr>
                  <a:t>(</a:t>
                </a:r>
                <a:r>
                  <a:rPr lang="ko-KR" altLang="en-US" b="1" dirty="0" smtClean="0">
                    <a:solidFill>
                      <a:schemeClr val="tx1"/>
                    </a:solidFill>
                  </a:rPr>
                  <a:t>완성도</a:t>
                </a:r>
                <a:r>
                  <a:rPr lang="en-US" altLang="ko-KR" b="1" dirty="0" smtClean="0">
                    <a:solidFill>
                      <a:schemeClr val="tx1"/>
                    </a:solidFill>
                  </a:rPr>
                  <a:t>40%)</a:t>
                </a:r>
                <a:endParaRPr lang="ko-KR" alt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직선 연결선 38"/>
              <p:cNvCxnSpPr/>
              <p:nvPr/>
            </p:nvCxnSpPr>
            <p:spPr>
              <a:xfrm>
                <a:off x="2071670" y="5572140"/>
                <a:ext cx="1928826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연결선 39"/>
              <p:cNvCxnSpPr/>
              <p:nvPr/>
            </p:nvCxnSpPr>
            <p:spPr>
              <a:xfrm>
                <a:off x="4143372" y="5572140"/>
                <a:ext cx="1785950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4286248" y="5643578"/>
                <a:ext cx="160011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000" dirty="0" smtClean="0"/>
                  <a:t>①180,000</a:t>
                </a:r>
                <a:r>
                  <a:rPr lang="ko-KR" altLang="en-US" sz="2000" dirty="0" smtClean="0"/>
                  <a:t>개</a:t>
                </a:r>
                <a:endParaRPr lang="ko-KR" altLang="en-US" sz="2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428860" y="5643578"/>
                <a:ext cx="134363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000" dirty="0" smtClean="0"/>
                  <a:t>180,000</a:t>
                </a:r>
                <a:r>
                  <a:rPr lang="ko-KR" altLang="en-US" sz="2000" dirty="0" smtClean="0"/>
                  <a:t>개</a:t>
                </a:r>
                <a:endParaRPr lang="ko-KR" altLang="en-US" sz="2000" dirty="0"/>
              </a:p>
            </p:txBody>
          </p:sp>
        </p:grpSp>
      </p:grpSp>
      <p:sp>
        <p:nvSpPr>
          <p:cNvPr id="48" name="오른쪽 중괄호 47"/>
          <p:cNvSpPr/>
          <p:nvPr/>
        </p:nvSpPr>
        <p:spPr>
          <a:xfrm>
            <a:off x="4357686" y="3071810"/>
            <a:ext cx="357190" cy="2428892"/>
          </a:xfrm>
          <a:prstGeom prst="righ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4643438" y="3000372"/>
            <a:ext cx="37785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선입선출법 가공비 완성품 </a:t>
            </a:r>
            <a:r>
              <a:rPr lang="ko-KR" altLang="en-US" b="1" dirty="0" err="1" smtClean="0"/>
              <a:t>환산량</a:t>
            </a:r>
            <a:endParaRPr lang="en-US" altLang="ko-KR" b="1" dirty="0" smtClean="0"/>
          </a:p>
          <a:p>
            <a:r>
              <a:rPr lang="en-US" altLang="ko-KR" b="1" dirty="0" smtClean="0"/>
              <a:t>: </a:t>
            </a:r>
            <a:r>
              <a:rPr lang="ko-KR" altLang="en-US" b="1" dirty="0" smtClean="0"/>
              <a:t>기초미완성분</a:t>
            </a:r>
            <a:r>
              <a:rPr lang="en-US" altLang="ko-KR" b="1" dirty="0" smtClean="0"/>
              <a:t>16,000</a:t>
            </a:r>
          </a:p>
          <a:p>
            <a:r>
              <a:rPr lang="en-US" altLang="ko-KR" b="1" dirty="0" smtClean="0"/>
              <a:t> +</a:t>
            </a:r>
            <a:r>
              <a:rPr lang="ko-KR" altLang="en-US" b="1" dirty="0" smtClean="0"/>
              <a:t>당기 투입 당기 완성</a:t>
            </a:r>
            <a:r>
              <a:rPr lang="en-US" altLang="ko-KR" b="1" dirty="0" smtClean="0"/>
              <a:t>  150,000</a:t>
            </a:r>
            <a:r>
              <a:rPr lang="ko-KR" altLang="en-US" b="1" dirty="0" smtClean="0"/>
              <a:t>개</a:t>
            </a:r>
            <a:endParaRPr lang="en-US" altLang="ko-KR" b="1" dirty="0" smtClean="0"/>
          </a:p>
          <a:p>
            <a:r>
              <a:rPr lang="en-US" altLang="ko-KR" b="1" dirty="0" smtClean="0"/>
              <a:t> +</a:t>
            </a:r>
            <a:r>
              <a:rPr lang="ko-KR" altLang="en-US" b="1" dirty="0" smtClean="0"/>
              <a:t>기말 </a:t>
            </a:r>
            <a:r>
              <a:rPr lang="ko-KR" altLang="en-US" b="1" dirty="0" err="1" smtClean="0"/>
              <a:t>재공</a:t>
            </a:r>
            <a:r>
              <a:rPr lang="en-US" altLang="ko-KR" b="1" dirty="0" smtClean="0"/>
              <a:t>4,000</a:t>
            </a:r>
            <a:r>
              <a:rPr lang="ko-KR" altLang="en-US" b="1" dirty="0" smtClean="0"/>
              <a:t>개</a:t>
            </a:r>
            <a:r>
              <a:rPr lang="en-US" altLang="ko-KR" b="1" dirty="0" smtClean="0"/>
              <a:t>=170,000</a:t>
            </a:r>
            <a:r>
              <a:rPr lang="ko-KR" altLang="en-US" b="1" dirty="0" smtClean="0"/>
              <a:t>개</a:t>
            </a:r>
            <a:r>
              <a:rPr lang="en-US" altLang="ko-KR" b="1" dirty="0" smtClean="0"/>
              <a:t> </a:t>
            </a:r>
            <a:endParaRPr lang="ko-KR" alt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594357" y="4429132"/>
            <a:ext cx="3600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평균법 가공비 완성품 </a:t>
            </a:r>
            <a:r>
              <a:rPr lang="ko-KR" altLang="en-US" b="1" dirty="0" err="1" smtClean="0"/>
              <a:t>환산량</a:t>
            </a:r>
            <a:endParaRPr lang="en-US" altLang="ko-KR" b="1" dirty="0" smtClean="0"/>
          </a:p>
          <a:p>
            <a:r>
              <a:rPr lang="en-US" altLang="ko-KR" b="1" dirty="0" smtClean="0"/>
              <a:t>:</a:t>
            </a:r>
            <a:r>
              <a:rPr lang="ko-KR" altLang="en-US" b="1" dirty="0" smtClean="0"/>
              <a:t>당기 투입 당기 완성 </a:t>
            </a:r>
            <a:r>
              <a:rPr lang="en-US" altLang="ko-KR" b="1" dirty="0" smtClean="0"/>
              <a:t>170,000</a:t>
            </a:r>
            <a:r>
              <a:rPr lang="ko-KR" altLang="en-US" b="1" dirty="0" smtClean="0"/>
              <a:t>개</a:t>
            </a:r>
            <a:endParaRPr lang="en-US" altLang="ko-KR" b="1" dirty="0" smtClean="0"/>
          </a:p>
          <a:p>
            <a:r>
              <a:rPr lang="en-US" altLang="ko-KR" b="1" dirty="0" smtClean="0"/>
              <a:t> +</a:t>
            </a:r>
            <a:r>
              <a:rPr lang="ko-KR" altLang="en-US" b="1" dirty="0" smtClean="0"/>
              <a:t>기말 </a:t>
            </a:r>
            <a:r>
              <a:rPr lang="ko-KR" altLang="en-US" b="1" dirty="0" err="1" smtClean="0"/>
              <a:t>재공</a:t>
            </a:r>
            <a:r>
              <a:rPr lang="en-US" altLang="ko-KR" b="1" dirty="0" smtClean="0"/>
              <a:t>4,000</a:t>
            </a:r>
            <a:r>
              <a:rPr lang="ko-KR" altLang="en-US" b="1" dirty="0" smtClean="0"/>
              <a:t>개</a:t>
            </a:r>
            <a:r>
              <a:rPr lang="en-US" altLang="ko-KR" b="1" dirty="0" smtClean="0"/>
              <a:t>=174,000</a:t>
            </a:r>
            <a:r>
              <a:rPr lang="ko-KR" altLang="en-US" b="1" dirty="0" smtClean="0"/>
              <a:t>개</a:t>
            </a:r>
            <a:r>
              <a:rPr lang="en-US" altLang="ko-KR" b="1" dirty="0" smtClean="0"/>
              <a:t> </a:t>
            </a:r>
            <a:endParaRPr lang="ko-KR" alt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786314" y="5715016"/>
            <a:ext cx="3712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따라서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차이는 기초 </a:t>
            </a:r>
            <a:r>
              <a:rPr lang="ko-KR" altLang="en-US" dirty="0" err="1" smtClean="0">
                <a:solidFill>
                  <a:srgbClr val="FF0000"/>
                </a:solidFill>
              </a:rPr>
              <a:t>재공품완성도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>
                <a:solidFill>
                  <a:srgbClr val="FF0000"/>
                </a:solidFill>
              </a:rPr>
              <a:t>만큼임 </a:t>
            </a:r>
            <a:r>
              <a:rPr lang="en-US" altLang="ko-KR" dirty="0" smtClean="0">
                <a:solidFill>
                  <a:srgbClr val="FF0000"/>
                </a:solidFill>
              </a:rPr>
              <a:t>4,000</a:t>
            </a:r>
            <a:r>
              <a:rPr lang="ko-KR" altLang="en-US" dirty="0" smtClean="0">
                <a:solidFill>
                  <a:srgbClr val="FF0000"/>
                </a:solidFill>
              </a:rPr>
              <a:t>개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46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500306"/>
          <a:ext cx="8784976" cy="42148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21484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400" spc="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79512" y="882245"/>
            <a:ext cx="8568952" cy="45852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200" b="1" dirty="0" smtClean="0"/>
              <a:t>8. </a:t>
            </a:r>
            <a:r>
              <a:rPr lang="ko-KR" altLang="en-US" sz="2200" b="1" dirty="0" smtClean="0"/>
              <a:t>다음</a:t>
            </a:r>
            <a:r>
              <a:rPr lang="en-US" altLang="ko-KR" sz="2200" b="1" dirty="0" smtClean="0"/>
              <a:t> </a:t>
            </a:r>
            <a:r>
              <a:rPr lang="ko-KR" altLang="en-US" sz="2200" b="1" dirty="0" smtClean="0"/>
              <a:t>주어진 자료로 매출원가를 계산하면 얼마인가</a:t>
            </a:r>
            <a:r>
              <a:rPr lang="en-US" altLang="ko-KR" sz="2200" b="1" dirty="0" smtClean="0"/>
              <a:t>?</a:t>
            </a:r>
            <a:endParaRPr lang="ko-KR" altLang="en-US" sz="22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484091"/>
            <a:ext cx="8786874" cy="86478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200" b="1" dirty="0" err="1" smtClean="0"/>
              <a:t>기초상품재고액</a:t>
            </a:r>
            <a:r>
              <a:rPr lang="ko-KR" altLang="en-US" sz="2200" b="1" dirty="0" smtClean="0"/>
              <a:t> </a:t>
            </a:r>
            <a:r>
              <a:rPr lang="en-US" altLang="ko-KR" sz="2200" b="1" dirty="0" smtClean="0"/>
              <a:t>: 100,000      </a:t>
            </a:r>
            <a:r>
              <a:rPr lang="ko-KR" altLang="en-US" sz="2200" b="1" dirty="0" err="1" smtClean="0"/>
              <a:t>기말상품재고액</a:t>
            </a:r>
            <a:r>
              <a:rPr lang="ko-KR" altLang="en-US" sz="2200" b="1" dirty="0" smtClean="0"/>
              <a:t> </a:t>
            </a:r>
            <a:r>
              <a:rPr lang="en-US" altLang="ko-KR" sz="2200" b="1" dirty="0" smtClean="0"/>
              <a:t>: 150,000</a:t>
            </a:r>
          </a:p>
          <a:p>
            <a:pPr>
              <a:lnSpc>
                <a:spcPct val="120000"/>
              </a:lnSpc>
            </a:pPr>
            <a:r>
              <a:rPr lang="ko-KR" altLang="en-US" sz="2200" b="1" dirty="0" err="1" smtClean="0"/>
              <a:t>판매가능상품액</a:t>
            </a:r>
            <a:r>
              <a:rPr lang="ko-KR" altLang="en-US" sz="2200" b="1" dirty="0" smtClean="0"/>
              <a:t> </a:t>
            </a:r>
            <a:r>
              <a:rPr lang="en-US" altLang="ko-KR" sz="2200" b="1" dirty="0" smtClean="0"/>
              <a:t>: 530,000</a:t>
            </a:r>
            <a:endParaRPr lang="ko-KR" altLang="en-US" sz="2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971600" y="3140968"/>
            <a:ext cx="38314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   </a:t>
            </a:r>
            <a:r>
              <a:rPr lang="ko-KR" altLang="en-US" sz="2400" b="1" dirty="0" err="1" smtClean="0"/>
              <a:t>기초상품재고액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+ </a:t>
            </a:r>
            <a:r>
              <a:rPr lang="ko-KR" altLang="en-US" sz="2400" b="1" dirty="0" err="1" smtClean="0"/>
              <a:t>당기매입액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- </a:t>
            </a:r>
            <a:r>
              <a:rPr lang="ko-KR" altLang="en-US" sz="2400" b="1" dirty="0" err="1" smtClean="0"/>
              <a:t>기말상품재고액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150,000</a:t>
            </a:r>
            <a:endParaRPr lang="ko-KR" alt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83568" y="4870258"/>
            <a:ext cx="3945311" cy="574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/>
              <a:t>   </a:t>
            </a:r>
            <a:r>
              <a:rPr lang="en-US" altLang="ko-KR" sz="2400" b="1" dirty="0" smtClean="0"/>
              <a:t>=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상품매출원가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380,000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899592" y="4869160"/>
            <a:ext cx="41044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오른쪽 중괄호 25"/>
          <p:cNvSpPr/>
          <p:nvPr/>
        </p:nvSpPr>
        <p:spPr>
          <a:xfrm>
            <a:off x="3563888" y="3429000"/>
            <a:ext cx="360040" cy="64807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3923928" y="3501008"/>
            <a:ext cx="3595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err="1" smtClean="0"/>
              <a:t>판매가능상품액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530,000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46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4005064"/>
          <a:ext cx="8784976" cy="27100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2710084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① #101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의 </a:t>
                      </a:r>
                      <a:r>
                        <a:rPr lang="ko-KR" altLang="en-US" sz="2000" spc="0" baseline="0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제조간접비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직접노동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600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시간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ⅹ</a:t>
                      </a:r>
                      <a:r>
                        <a:rPr lang="ko-KR" altLang="en-US" sz="20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배부율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2,700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원 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</a:t>
                      </a:r>
                      <a:r>
                        <a:rPr lang="en-US" altLang="ko-KR" sz="2000" spc="0" baseline="0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1,620,000</a:t>
                      </a:r>
                      <a:r>
                        <a:rPr lang="ko-KR" altLang="en-US" sz="2000" spc="0" baseline="0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원</a:t>
                      </a:r>
                      <a:endParaRPr lang="en-US" altLang="ko-KR" sz="2000" spc="0" baseline="0" dirty="0" smtClean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②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#101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의 </a:t>
                      </a:r>
                      <a:r>
                        <a:rPr lang="ko-KR" altLang="en-US" sz="20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제품제조원가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직접재료비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1,350,000+</a:t>
                      </a:r>
                      <a:r>
                        <a:rPr lang="ko-KR" altLang="en-US" sz="20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직접노무비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2,880,000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원</a:t>
                      </a:r>
                      <a:endParaRPr lang="en-US" altLang="ko-KR" sz="20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                       + 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제조간접비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1,620,000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원 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en-US" altLang="ko-KR" sz="20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5,850,000</a:t>
                      </a:r>
                      <a:r>
                        <a:rPr lang="ko-KR" altLang="en-US" sz="20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원</a:t>
                      </a:r>
                      <a:endParaRPr lang="en-US" altLang="ko-KR" sz="2000" spc="0" baseline="0" dirty="0" smtClean="0">
                        <a:solidFill>
                          <a:srgbClr val="80008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③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제품의 단위당 원가 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제품제조원가 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5,850,000 / 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생산량 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1,000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단위</a:t>
                      </a:r>
                      <a:endParaRPr lang="en-US" altLang="ko-KR" sz="20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                  = 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5,850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원</a:t>
                      </a:r>
                      <a:endParaRPr lang="en-US" altLang="ko-KR" sz="2000" spc="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79512" y="688411"/>
            <a:ext cx="8568952" cy="39196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spc="-150" dirty="0" smtClean="0"/>
              <a:t>12. </a:t>
            </a:r>
            <a:r>
              <a:rPr lang="ko-KR" altLang="en-US" b="1" spc="-150" dirty="0" smtClean="0"/>
              <a:t>개별원가계산을 하고 있는 세원제약의 </a:t>
            </a:r>
            <a:r>
              <a:rPr lang="en-US" altLang="ko-KR" b="1" spc="-150" dirty="0" smtClean="0"/>
              <a:t>4</a:t>
            </a:r>
            <a:r>
              <a:rPr lang="ko-KR" altLang="en-US" b="1" spc="-150" dirty="0" smtClean="0"/>
              <a:t>월의 제조지시서와 원가자료는 다음과 같다</a:t>
            </a:r>
            <a:r>
              <a:rPr lang="en-US" altLang="ko-KR" b="1" spc="-150" dirty="0" smtClean="0"/>
              <a:t>.</a:t>
            </a:r>
            <a:endParaRPr lang="ko-KR" altLang="en-US" spc="-15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196752"/>
            <a:ext cx="8786874" cy="1754326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ko-KR" altLang="en-US" dirty="0" smtClean="0"/>
              <a:t>                                          제조지시서</a:t>
            </a:r>
            <a:endParaRPr lang="en-US" altLang="ko-KR" dirty="0" smtClean="0"/>
          </a:p>
          <a:p>
            <a:r>
              <a:rPr lang="en-US" altLang="ko-KR" dirty="0" smtClean="0"/>
              <a:t>                                #101                      #102</a:t>
            </a:r>
          </a:p>
          <a:p>
            <a:r>
              <a:rPr lang="ko-KR" altLang="en-US" dirty="0" smtClean="0"/>
              <a:t>     생    산    량         </a:t>
            </a:r>
            <a:r>
              <a:rPr lang="en-US" altLang="ko-KR" dirty="0" smtClean="0"/>
              <a:t>1,000</a:t>
            </a:r>
            <a:r>
              <a:rPr lang="ko-KR" altLang="en-US" dirty="0" smtClean="0"/>
              <a:t>단위               </a:t>
            </a:r>
            <a:r>
              <a:rPr lang="en-US" altLang="ko-KR" dirty="0" smtClean="0"/>
              <a:t>1,000</a:t>
            </a:r>
            <a:r>
              <a:rPr lang="ko-KR" altLang="en-US" dirty="0" smtClean="0"/>
              <a:t>단위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직접노동시간           </a:t>
            </a:r>
            <a:r>
              <a:rPr lang="en-US" altLang="ko-KR" dirty="0" smtClean="0"/>
              <a:t>600</a:t>
            </a:r>
            <a:r>
              <a:rPr lang="ko-KR" altLang="en-US" dirty="0" smtClean="0"/>
              <a:t>시간                  </a:t>
            </a:r>
            <a:r>
              <a:rPr lang="en-US" altLang="ko-KR" dirty="0" smtClean="0"/>
              <a:t>600</a:t>
            </a:r>
            <a:r>
              <a:rPr lang="ko-KR" altLang="en-US" dirty="0" smtClean="0"/>
              <a:t>시간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직접재료비           </a:t>
            </a:r>
            <a:r>
              <a:rPr lang="en-US" altLang="ko-KR" dirty="0" smtClean="0"/>
              <a:t>1,350,000</a:t>
            </a:r>
            <a:r>
              <a:rPr lang="ko-KR" altLang="en-US" dirty="0" smtClean="0"/>
              <a:t>원             </a:t>
            </a:r>
            <a:r>
              <a:rPr lang="en-US" altLang="ko-KR" dirty="0" smtClean="0"/>
              <a:t>1,110,000</a:t>
            </a:r>
            <a:r>
              <a:rPr lang="ko-KR" altLang="en-US" dirty="0" smtClean="0"/>
              <a:t>원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err="1" smtClean="0"/>
              <a:t>직접노무비</a:t>
            </a:r>
            <a:r>
              <a:rPr lang="ko-KR" altLang="en-US" dirty="0" smtClean="0"/>
              <a:t>           </a:t>
            </a:r>
            <a:r>
              <a:rPr lang="en-US" altLang="ko-KR" dirty="0" smtClean="0"/>
              <a:t>2,880,000</a:t>
            </a:r>
            <a:r>
              <a:rPr lang="ko-KR" altLang="en-US" dirty="0" smtClean="0"/>
              <a:t>원             </a:t>
            </a:r>
            <a:r>
              <a:rPr lang="en-US" altLang="ko-KR" dirty="0" smtClean="0"/>
              <a:t>2,460,000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2339752" y="1556792"/>
            <a:ext cx="47525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2339752" y="1772816"/>
            <a:ext cx="2088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4572000" y="1772816"/>
            <a:ext cx="2088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9512" y="2996952"/>
            <a:ext cx="8896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월의 실제 제조간접비 총액은 </a:t>
            </a:r>
            <a:r>
              <a:rPr lang="en-US" altLang="ko-KR" dirty="0" smtClean="0"/>
              <a:t>4,000,000</a:t>
            </a:r>
            <a:r>
              <a:rPr lang="ko-KR" altLang="en-US" dirty="0" smtClean="0"/>
              <a:t>원이고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제조간접비는 직접노동시간당 </a:t>
            </a:r>
            <a:endParaRPr lang="en-US" altLang="ko-KR" dirty="0" smtClean="0"/>
          </a:p>
          <a:p>
            <a:r>
              <a:rPr lang="en-US" altLang="ko-KR" dirty="0" smtClean="0"/>
              <a:t>2,700</a:t>
            </a:r>
            <a:r>
              <a:rPr lang="ko-KR" altLang="en-US" dirty="0" smtClean="0"/>
              <a:t>원의 </a:t>
            </a:r>
            <a:r>
              <a:rPr lang="ko-KR" altLang="en-US" dirty="0" err="1" smtClean="0"/>
              <a:t>배부율로</a:t>
            </a:r>
            <a:r>
              <a:rPr lang="ko-KR" altLang="en-US" dirty="0" smtClean="0"/>
              <a:t> 배부되며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제조지시서 </a:t>
            </a:r>
            <a:r>
              <a:rPr lang="en-US" altLang="ko-KR" dirty="0" smtClean="0"/>
              <a:t>#101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4</a:t>
            </a:r>
            <a:r>
              <a:rPr lang="ko-KR" altLang="en-US" dirty="0" err="1" smtClean="0"/>
              <a:t>월중</a:t>
            </a:r>
            <a:r>
              <a:rPr lang="ko-KR" altLang="en-US" dirty="0" smtClean="0"/>
              <a:t> 완성되었고</a:t>
            </a:r>
            <a:r>
              <a:rPr lang="en-US" altLang="ko-KR" dirty="0" smtClean="0"/>
              <a:t>, #102</a:t>
            </a:r>
            <a:r>
              <a:rPr lang="ko-KR" altLang="en-US" dirty="0" smtClean="0"/>
              <a:t>는 미완성</a:t>
            </a:r>
            <a:endParaRPr lang="en-US" altLang="ko-KR" dirty="0" smtClean="0"/>
          </a:p>
          <a:p>
            <a:r>
              <a:rPr lang="ko-KR" altLang="en-US" dirty="0" smtClean="0"/>
              <a:t>상태이다</a:t>
            </a:r>
            <a:r>
              <a:rPr lang="en-US" altLang="ko-KR" dirty="0" smtClean="0"/>
              <a:t>. 4</a:t>
            </a:r>
            <a:r>
              <a:rPr lang="ko-KR" altLang="en-US" dirty="0" smtClean="0"/>
              <a:t>월말 생산된 제품의 단위당 원가는 얼마인가</a:t>
            </a:r>
            <a:r>
              <a:rPr lang="en-US" altLang="ko-KR" dirty="0" smtClean="0"/>
              <a:t>?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47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420888"/>
          <a:ext cx="8784976" cy="42942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294260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가공비 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2000" spc="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직접노무비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+ 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제조간접비</a:t>
                      </a:r>
                      <a:endParaRPr lang="en-US" altLang="ko-KR" sz="2000" spc="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직접노무비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(</a:t>
                      </a:r>
                      <a:r>
                        <a:rPr lang="ko-KR" altLang="en-US" sz="2000" spc="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직접노무비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+ 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제조간접비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) ⅹ 0.2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직접노무비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X = (</a:t>
                      </a:r>
                      <a:r>
                        <a:rPr lang="ko-KR" altLang="en-US" sz="2000" spc="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직접노무비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X + 45,000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원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) ⅹ 0.2</a:t>
                      </a:r>
                    </a:p>
                    <a:p>
                      <a:pPr marL="342900" marR="0" indent="-342900" algn="l" defTabSz="914400" rtl="0" eaLnBrk="0" fontAlgn="auto" latinLnBrk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  X = (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X + 45,000</a:t>
                      </a:r>
                      <a:r>
                        <a:rPr lang="ko-KR" altLang="en-US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원</a:t>
                      </a: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) ⅹ 0.2</a:t>
                      </a:r>
                    </a:p>
                    <a:p>
                      <a:pPr marL="342900" marR="0" indent="-342900" algn="l" defTabSz="914400" rtl="0" eaLnBrk="0" fontAlgn="auto" latinLnBrk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  X = 0.2X + 9,000</a:t>
                      </a:r>
                    </a:p>
                    <a:p>
                      <a:pPr marL="342900" marR="0" indent="-342900" algn="l" defTabSz="914400" rtl="0" eaLnBrk="0" fontAlgn="auto" latinLnBrk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  0.8X = 9,000</a:t>
                      </a:r>
                    </a:p>
                    <a:p>
                      <a:pPr marL="342900" marR="0" indent="-342900" algn="l" defTabSz="914400" rtl="0" eaLnBrk="0" fontAlgn="auto" latinLnBrk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ko-KR" sz="20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  X = 11,250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000" spc="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000" spc="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07504" y="932527"/>
            <a:ext cx="8568952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10. </a:t>
            </a:r>
            <a:r>
              <a:rPr lang="ko-KR" altLang="en-US" sz="2000" b="1" dirty="0" smtClean="0"/>
              <a:t>㈜세창의 당기 직접재료비는 </a:t>
            </a:r>
            <a:r>
              <a:rPr lang="en-US" altLang="ko-KR" sz="2000" b="1" dirty="0" smtClean="0"/>
              <a:t>50,000</a:t>
            </a:r>
            <a:r>
              <a:rPr lang="ko-KR" altLang="en-US" sz="2000" b="1" dirty="0" smtClean="0"/>
              <a:t>원이고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제조간접비는 </a:t>
            </a:r>
            <a:r>
              <a:rPr lang="en-US" altLang="ko-KR" sz="2000" b="1" dirty="0" smtClean="0"/>
              <a:t>45,000</a:t>
            </a:r>
            <a:r>
              <a:rPr lang="ko-KR" altLang="en-US" sz="2000" b="1" dirty="0" smtClean="0"/>
              <a:t>원이다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㈜세창의 </a:t>
            </a:r>
            <a:r>
              <a:rPr lang="ko-KR" altLang="en-US" sz="2000" b="1" dirty="0" err="1" smtClean="0"/>
              <a:t>직접노무비는</a:t>
            </a:r>
            <a:r>
              <a:rPr lang="ko-KR" altLang="en-US" sz="2000" b="1" dirty="0" smtClean="0"/>
              <a:t> 가공비의 </a:t>
            </a:r>
            <a:r>
              <a:rPr lang="en-US" altLang="ko-KR" sz="2000" b="1" dirty="0" smtClean="0"/>
              <a:t>20%</a:t>
            </a:r>
            <a:r>
              <a:rPr lang="ko-KR" altLang="en-US" sz="2000" b="1" dirty="0" smtClean="0"/>
              <a:t>에 해당하는 경우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당기의 </a:t>
            </a:r>
            <a:r>
              <a:rPr lang="ko-KR" altLang="en-US" sz="2000" b="1" dirty="0" err="1" smtClean="0"/>
              <a:t>직접노무비는</a:t>
            </a:r>
            <a:r>
              <a:rPr lang="ko-KR" altLang="en-US" sz="2000" b="1" dirty="0" smtClean="0"/>
              <a:t>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47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714620"/>
          <a:ext cx="8784976" cy="4000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000528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200" spc="0" baseline="0" dirty="0" err="1" smtClean="0">
                          <a:solidFill>
                            <a:srgbClr val="7030A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당기총제조비용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재료비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+ </a:t>
                      </a:r>
                      <a:r>
                        <a:rPr lang="ko-KR" altLang="en-US" sz="22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노무비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+ 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제조경비</a:t>
                      </a:r>
                      <a:endParaRPr lang="en-US" altLang="ko-KR" sz="22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10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200" spc="0" baseline="0" dirty="0" err="1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당기제품제조원가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           </a:t>
                      </a: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</a:t>
                      </a:r>
                      <a:r>
                        <a:rPr lang="ko-KR" altLang="en-US" sz="22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기초재공품재고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+  </a:t>
                      </a:r>
                      <a:r>
                        <a:rPr lang="ko-KR" altLang="en-US" sz="2200" spc="0" baseline="0" dirty="0" err="1" smtClean="0">
                          <a:solidFill>
                            <a:srgbClr val="7030A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당기총제조비용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-  </a:t>
                      </a:r>
                      <a:r>
                        <a:rPr lang="ko-KR" altLang="en-US" sz="22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기말재공품재고</a:t>
                      </a:r>
                      <a:endParaRPr lang="en-US" altLang="ko-KR" sz="22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 300,000              1,000,000             400,000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endParaRPr lang="en-US" altLang="ko-KR" sz="22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ko-KR" altLang="en-US" sz="2200" spc="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당기제품매출원가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기초제품재고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+ </a:t>
                      </a:r>
                      <a:r>
                        <a:rPr lang="ko-KR" altLang="en-US" sz="2200" spc="0" baseline="0" dirty="0" err="1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당기제품제조원가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– 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기말제품재고</a:t>
                      </a:r>
                      <a:endParaRPr lang="en-US" altLang="ko-KR" sz="22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200,000            900,000               300,000</a:t>
                      </a:r>
                      <a:endParaRPr lang="en-US" altLang="ko-KR" sz="22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11. </a:t>
            </a:r>
            <a:r>
              <a:rPr lang="ko-KR" altLang="en-US" sz="2000" b="1" dirty="0" smtClean="0"/>
              <a:t>다음 자료에 의하여 </a:t>
            </a:r>
            <a:r>
              <a:rPr lang="ko-KR" altLang="en-US" sz="2000" b="1" dirty="0" err="1" smtClean="0"/>
              <a:t>당기제품매출원가를</a:t>
            </a:r>
            <a:r>
              <a:rPr lang="ko-KR" altLang="en-US" sz="2000" b="1" dirty="0" smtClean="0"/>
              <a:t> 계산하면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538575"/>
            <a:ext cx="8786874" cy="120032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   </a:t>
            </a:r>
            <a:r>
              <a:rPr lang="ko-KR" altLang="en-US" sz="2000" b="1" dirty="0" err="1" smtClean="0"/>
              <a:t>기초재공품재고액</a:t>
            </a:r>
            <a:r>
              <a:rPr lang="en-US" altLang="ko-KR" sz="2000" b="1" dirty="0" smtClean="0"/>
              <a:t> : 300,000</a:t>
            </a:r>
            <a:r>
              <a:rPr lang="ko-KR" altLang="en-US" sz="2000" b="1" dirty="0" smtClean="0"/>
              <a:t>원      </a:t>
            </a:r>
            <a:r>
              <a:rPr lang="ko-KR" altLang="en-US" sz="2000" b="1" dirty="0" err="1" smtClean="0"/>
              <a:t>당기총제조비용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1,000,000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</a:t>
            </a:r>
            <a:r>
              <a:rPr lang="en-US" altLang="ko-KR" sz="2000" b="1" dirty="0" smtClean="0"/>
              <a:t>     </a:t>
            </a:r>
            <a:r>
              <a:rPr lang="ko-KR" altLang="en-US" sz="2000" b="1" dirty="0" err="1" smtClean="0"/>
              <a:t>기말재공품재고액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400,000</a:t>
            </a:r>
            <a:r>
              <a:rPr lang="ko-KR" altLang="en-US" sz="2000" b="1" dirty="0" smtClean="0"/>
              <a:t>원      </a:t>
            </a:r>
            <a:r>
              <a:rPr lang="ko-KR" altLang="en-US" sz="2000" b="1" dirty="0" err="1" smtClean="0"/>
              <a:t>기초제품재고액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200,000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</a:t>
            </a:r>
            <a:r>
              <a:rPr lang="en-US" altLang="ko-KR" sz="2000" b="1" dirty="0" smtClean="0"/>
              <a:t>     </a:t>
            </a:r>
            <a:r>
              <a:rPr lang="ko-KR" altLang="en-US" sz="2000" b="1" dirty="0" err="1" smtClean="0"/>
              <a:t>기말제품재고액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300,000</a:t>
            </a:r>
            <a:r>
              <a:rPr lang="ko-KR" altLang="en-US" sz="2000" b="1" dirty="0" smtClean="0"/>
              <a:t>원         </a:t>
            </a:r>
            <a:r>
              <a:rPr lang="ko-KR" altLang="en-US" sz="2000" b="1" dirty="0" err="1" smtClean="0"/>
              <a:t>판매가능재고액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1,100,000</a:t>
            </a:r>
            <a:r>
              <a:rPr lang="ko-KR" altLang="en-US" sz="2000" b="1" dirty="0" smtClean="0"/>
              <a:t>원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z="2200" smtClean="0"/>
              <a:pPr/>
              <a:t>19</a:t>
            </a:fld>
            <a:endParaRPr lang="ko-KR" altLang="en-US" sz="22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47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214554"/>
          <a:ext cx="8784976" cy="45005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500594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제조간접비배부순서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800" b="1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배부율구하기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제조간접비총액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배부기준총계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-&gt;</a:t>
                      </a:r>
                      <a:r>
                        <a:rPr lang="ko-KR" altLang="en-US" sz="1800" b="1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배부액계산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배부기준발생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X </a:t>
                      </a:r>
                      <a:r>
                        <a:rPr lang="ko-KR" altLang="en-US" sz="1800" b="1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배부율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제조간접비예정배부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800" b="1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예정배부율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제조간접비예정총액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배부기준총계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-&gt;</a:t>
                      </a:r>
                      <a:r>
                        <a:rPr lang="ko-KR" altLang="en-US" sz="1800" b="1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예정배부액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배부기준실제발생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X</a:t>
                      </a:r>
                      <a:r>
                        <a:rPr lang="ko-KR" altLang="en-US" sz="1800" b="1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예정배부율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500" b="1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① </a:t>
                      </a:r>
                      <a:r>
                        <a:rPr lang="ko-KR" altLang="en-US" sz="1800" b="1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제조간접비예정배부액</a:t>
                      </a:r>
                      <a:r>
                        <a:rPr lang="ko-KR" altLang="en-US" sz="1800" b="1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800" b="1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  <a:r>
                        <a:rPr lang="ko-KR" altLang="en-US" sz="1800" b="1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(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 </a:t>
                      </a:r>
                      <a:r>
                        <a:rPr lang="ko-KR" altLang="en-US" sz="1800" b="1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실제발생액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2,150,000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보다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250,000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과대배부</a:t>
                      </a:r>
                      <a:r>
                        <a:rPr lang="en-US" altLang="ko-KR" sz="1800" b="1" spc="-150" baseline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en-US" altLang="ko-KR" sz="1800" b="1" spc="-150" baseline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2,400,000</a:t>
                      </a:r>
                      <a:r>
                        <a:rPr lang="ko-KR" altLang="en-US" sz="1800" b="1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=  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실제 직접노무시간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75,000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시간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</a:t>
                      </a:r>
                      <a:r>
                        <a:rPr lang="ko-KR" altLang="en-US" sz="1800" b="1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예정배부율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② </a:t>
                      </a:r>
                      <a:r>
                        <a:rPr lang="ko-KR" altLang="en-US" sz="1800" b="1" spc="-150" baseline="0" dirty="0" err="1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예정배부율</a:t>
                      </a:r>
                      <a:r>
                        <a:rPr lang="ko-KR" altLang="en-US" sz="1800" b="1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800" b="1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2,400,000 /75,000 = </a:t>
                      </a:r>
                      <a:r>
                        <a:rPr lang="en-US" altLang="ko-KR" sz="1800" b="1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@32</a:t>
                      </a:r>
                      <a:r>
                        <a:rPr lang="ko-KR" altLang="en-US" sz="1800" b="1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en-US" altLang="ko-KR" sz="1800" b="1" spc="-150" baseline="0" dirty="0" smtClean="0">
                        <a:solidFill>
                          <a:srgbClr val="80008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lang="ko-KR" altLang="en-US" sz="1800" b="1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예정배부율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@32 = 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예정제조간접비 총액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예상직접노무시간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70,000</a:t>
                      </a:r>
                      <a:r>
                        <a:rPr lang="ko-KR" altLang="en-US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  <a:endParaRPr lang="en-US" altLang="ko-KR" sz="1800" b="1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∴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③ </a:t>
                      </a:r>
                      <a:r>
                        <a:rPr lang="ko-KR" altLang="en-US" sz="1800" b="1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예정제조간접비총액 </a:t>
                      </a:r>
                      <a:r>
                        <a:rPr lang="en-US" altLang="ko-KR" sz="1800" b="1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 </a:t>
                      </a:r>
                      <a:r>
                        <a:rPr lang="en-US" altLang="ko-KR" sz="18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@32 ⅹ70,000 = </a:t>
                      </a:r>
                      <a:r>
                        <a:rPr lang="en-US" altLang="ko-KR" sz="1800" b="1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2,240,000</a:t>
                      </a:r>
                      <a:r>
                        <a:rPr lang="ko-KR" altLang="en-US" sz="1800" b="1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1800" b="1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5496" y="721188"/>
            <a:ext cx="9108504" cy="14219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/>
              <a:t>13. </a:t>
            </a:r>
            <a:r>
              <a:rPr lang="ko-KR" altLang="en-US" b="1" dirty="0" smtClean="0"/>
              <a:t>한국전자는 제조간접비를 직접노무시간을 기준으로 예정배부하고 있다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당해 연도 초의 예상직접노무시간은 </a:t>
            </a:r>
            <a:r>
              <a:rPr lang="en-US" altLang="ko-KR" b="1" dirty="0" smtClean="0"/>
              <a:t>70,000</a:t>
            </a:r>
            <a:r>
              <a:rPr lang="ko-KR" altLang="en-US" b="1" dirty="0" smtClean="0"/>
              <a:t>시간이다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당기 말 현재 실제제조간접비 </a:t>
            </a:r>
            <a:r>
              <a:rPr lang="ko-KR" altLang="en-US" b="1" dirty="0" err="1" smtClean="0"/>
              <a:t>발생액이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2,150,000</a:t>
            </a:r>
            <a:r>
              <a:rPr lang="ko-KR" altLang="en-US" b="1" dirty="0" smtClean="0"/>
              <a:t>원이고 실제 직접노무시간이 </a:t>
            </a:r>
            <a:r>
              <a:rPr lang="en-US" altLang="ko-KR" b="1" dirty="0" smtClean="0"/>
              <a:t>75,000</a:t>
            </a:r>
            <a:r>
              <a:rPr lang="ko-KR" altLang="en-US" b="1" dirty="0" smtClean="0"/>
              <a:t>시간일 때 제조간접비 배부차이가 </a:t>
            </a:r>
            <a:r>
              <a:rPr lang="en-US" altLang="ko-KR" b="1" dirty="0" smtClean="0"/>
              <a:t>250,000</a:t>
            </a:r>
            <a:r>
              <a:rPr lang="ko-KR" altLang="en-US" b="1" dirty="0" smtClean="0"/>
              <a:t>원 </a:t>
            </a:r>
            <a:r>
              <a:rPr lang="ko-KR" altLang="en-US" b="1" dirty="0" err="1" smtClean="0"/>
              <a:t>과대배부된</a:t>
            </a:r>
            <a:r>
              <a:rPr lang="ko-KR" altLang="en-US" b="1" dirty="0" smtClean="0"/>
              <a:t> 경우 당해 </a:t>
            </a:r>
            <a:r>
              <a:rPr lang="ko-KR" altLang="en-US" b="1" dirty="0" err="1" smtClean="0"/>
              <a:t>연도초의</a:t>
            </a:r>
            <a:r>
              <a:rPr lang="ko-KR" altLang="en-US" b="1" dirty="0" smtClean="0"/>
              <a:t> 제조간접비 </a:t>
            </a:r>
            <a:r>
              <a:rPr lang="ko-KR" altLang="en-US" b="1" dirty="0" err="1" smtClean="0"/>
              <a:t>예상액은</a:t>
            </a:r>
            <a:r>
              <a:rPr lang="ko-KR" altLang="en-US" b="1" dirty="0" smtClean="0"/>
              <a:t> 얼마였는가</a:t>
            </a:r>
            <a:r>
              <a:rPr lang="en-US" altLang="ko-KR" b="1" dirty="0" smtClean="0"/>
              <a:t>?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068960"/>
          <a:ext cx="8784976" cy="35283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52839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*</a:t>
                      </a:r>
                      <a:r>
                        <a:rPr lang="en-US" altLang="ko-KR" sz="240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40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매출원가</a:t>
                      </a:r>
                      <a:r>
                        <a:rPr lang="ko-KR" altLang="en-US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4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순매입액</a:t>
                      </a:r>
                      <a:r>
                        <a:rPr lang="ko-KR" altLang="en-US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920,000 – </a:t>
                      </a:r>
                      <a:r>
                        <a:rPr lang="ko-KR" altLang="en-US" sz="24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기말상품재고액</a:t>
                      </a:r>
                      <a:r>
                        <a:rPr lang="ko-KR" altLang="en-US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150,000 </a:t>
                      </a: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= </a:t>
                      </a:r>
                      <a:r>
                        <a:rPr lang="en-US" altLang="ko-KR" sz="240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770,000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* </a:t>
                      </a:r>
                      <a:r>
                        <a:rPr lang="ko-KR" altLang="en-US" sz="240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 출 액  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40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매출원가</a:t>
                      </a:r>
                      <a:r>
                        <a:rPr lang="ko-KR" altLang="en-US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ⅹ 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120% = </a:t>
                      </a:r>
                      <a:r>
                        <a:rPr lang="en-US" altLang="ko-KR" sz="240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770,000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1.2 </a:t>
                      </a: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=</a:t>
                      </a:r>
                      <a:r>
                        <a:rPr lang="en-US" altLang="ko-KR" sz="240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924,000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⇒ </a:t>
                      </a:r>
                      <a:r>
                        <a:rPr lang="ko-KR" altLang="en-US" sz="240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외상매출액</a:t>
                      </a:r>
                      <a:endParaRPr lang="en-US" altLang="ko-KR" sz="240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* </a:t>
                      </a:r>
                      <a:r>
                        <a:rPr lang="ko-KR" altLang="en-US" sz="240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기말 매출채권잔액 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40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외상매출액</a:t>
                      </a:r>
                      <a:r>
                        <a:rPr lang="ko-KR" altLang="en-US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lang="ko-KR" altLang="en-US" sz="24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당기회수액</a:t>
                      </a:r>
                      <a:r>
                        <a:rPr lang="ko-KR" altLang="en-US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en-US" altLang="ko-KR" sz="240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= </a:t>
                      </a:r>
                      <a:r>
                        <a:rPr lang="en-US" altLang="ko-KR" sz="240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924,000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– 300,000 = </a:t>
                      </a:r>
                      <a:r>
                        <a:rPr lang="en-US" altLang="ko-KR" sz="240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624,000</a:t>
                      </a: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620689"/>
            <a:ext cx="8568952" cy="226465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dirty="0" smtClean="0"/>
              <a:t>1. </a:t>
            </a:r>
            <a:r>
              <a:rPr lang="ko-KR" altLang="en-US" sz="2400" b="1" dirty="0" err="1" smtClean="0"/>
              <a:t>당기초에</a:t>
            </a:r>
            <a:r>
              <a:rPr lang="ko-KR" altLang="en-US" sz="2400" b="1" dirty="0" smtClean="0"/>
              <a:t> 영업활동을 개시한 ㈜재무는 상품의 매출원가에 </a:t>
            </a:r>
            <a:r>
              <a:rPr lang="en-US" altLang="ko-KR" sz="2400" b="1" dirty="0" smtClean="0"/>
              <a:t>20%</a:t>
            </a:r>
            <a:r>
              <a:rPr lang="ko-KR" altLang="en-US" sz="2400" b="1" dirty="0" smtClean="0"/>
              <a:t>의 이익을 가산하여 외상판매하고 있다</a:t>
            </a:r>
            <a:r>
              <a:rPr lang="en-US" altLang="ko-KR" sz="2400" b="1" dirty="0" smtClean="0"/>
              <a:t>. </a:t>
            </a:r>
            <a:r>
              <a:rPr lang="ko-KR" altLang="en-US" sz="2400" b="1" dirty="0" err="1" smtClean="0"/>
              <a:t>당기중</a:t>
            </a:r>
            <a:r>
              <a:rPr lang="ko-KR" altLang="en-US" sz="2400" b="1" dirty="0" smtClean="0"/>
              <a:t> 상품 </a:t>
            </a:r>
            <a:r>
              <a:rPr lang="ko-KR" altLang="en-US" sz="2400" b="1" dirty="0" err="1" smtClean="0"/>
              <a:t>순매입액이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920,000</a:t>
            </a:r>
            <a:r>
              <a:rPr lang="ko-KR" altLang="en-US" sz="2400" b="1" dirty="0" smtClean="0"/>
              <a:t>원</a:t>
            </a:r>
            <a:r>
              <a:rPr lang="en-US" altLang="ko-KR" sz="2400" b="1" dirty="0" smtClean="0"/>
              <a:t>, </a:t>
            </a:r>
            <a:r>
              <a:rPr lang="ko-KR" altLang="en-US" sz="2400" b="1" dirty="0" err="1" smtClean="0"/>
              <a:t>기말상품재고액이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150,000</a:t>
            </a:r>
            <a:r>
              <a:rPr lang="ko-KR" altLang="en-US" sz="2400" b="1" dirty="0" smtClean="0"/>
              <a:t>원</a:t>
            </a:r>
            <a:r>
              <a:rPr lang="en-US" altLang="ko-KR" sz="2400" b="1" dirty="0" smtClean="0"/>
              <a:t>, </a:t>
            </a:r>
            <a:r>
              <a:rPr lang="ko-KR" altLang="en-US" sz="2400" b="1" dirty="0" err="1" smtClean="0"/>
              <a:t>당기중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현금회수액이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300,000</a:t>
            </a:r>
            <a:r>
              <a:rPr lang="ko-KR" altLang="en-US" sz="2400" b="1" dirty="0" smtClean="0"/>
              <a:t>원이라면 기말에 </a:t>
            </a:r>
            <a:r>
              <a:rPr lang="ko-KR" altLang="en-US" sz="2400" b="1" dirty="0" err="1" smtClean="0"/>
              <a:t>미회수된</a:t>
            </a:r>
            <a:r>
              <a:rPr lang="ko-KR" altLang="en-US" sz="2400" b="1" dirty="0" smtClean="0"/>
              <a:t> 매출채권잔액은 얼마인가</a:t>
            </a:r>
            <a:r>
              <a:rPr lang="en-US" altLang="ko-KR" sz="2400" b="1" dirty="0" smtClean="0"/>
              <a:t>?</a:t>
            </a:r>
            <a:r>
              <a:rPr lang="ko-KR" altLang="en-US" sz="2400" dirty="0" smtClean="0"/>
              <a:t> 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48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500306"/>
          <a:ext cx="8784976" cy="42148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21484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(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순</a:t>
                      </a: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)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매출액 </a:t>
                      </a:r>
                      <a:r>
                        <a:rPr lang="ko-KR" altLang="en-US" sz="2000" spc="0" baseline="0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① </a:t>
                      </a:r>
                      <a:r>
                        <a:rPr lang="en-US" altLang="ko-KR" sz="2000" spc="0" baseline="0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470,000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0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- </a:t>
                      </a:r>
                      <a:r>
                        <a:rPr lang="ko-KR" altLang="en-US" sz="20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매출원가 </a:t>
                      </a:r>
                      <a:r>
                        <a:rPr lang="ko-KR" altLang="en-US" sz="2000" spc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③ </a:t>
                      </a:r>
                      <a:r>
                        <a:rPr lang="en-US" altLang="ko-KR" sz="2000" spc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190,000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400" spc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2400" spc="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매출총이익</a:t>
                      </a:r>
                      <a:r>
                        <a:rPr lang="ko-KR" altLang="en-US" sz="24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④ </a:t>
                      </a:r>
                      <a:r>
                        <a:rPr lang="en-US" altLang="ko-KR" sz="24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280,000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400" spc="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4252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6. </a:t>
            </a:r>
            <a:r>
              <a:rPr lang="ko-KR" altLang="en-US" sz="2000" b="1" dirty="0" smtClean="0"/>
              <a:t>다음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자료를 이용하여 </a:t>
            </a:r>
            <a:r>
              <a:rPr lang="ko-KR" altLang="en-US" sz="2000" b="1" dirty="0" err="1" smtClean="0"/>
              <a:t>매출총이익을</a:t>
            </a:r>
            <a:r>
              <a:rPr lang="ko-KR" altLang="en-US" sz="2000" b="1" dirty="0" smtClean="0"/>
              <a:t> 계산하면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214422"/>
            <a:ext cx="8786874" cy="120032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err="1" smtClean="0"/>
              <a:t>총매출액</a:t>
            </a:r>
            <a:r>
              <a:rPr lang="en-US" altLang="ko-KR" sz="2000" b="1" dirty="0" smtClean="0"/>
              <a:t>: 500,000</a:t>
            </a:r>
            <a:r>
              <a:rPr lang="ko-KR" altLang="en-US" sz="2000" b="1" dirty="0" smtClean="0"/>
              <a:t>원   </a:t>
            </a:r>
            <a:r>
              <a:rPr lang="ko-KR" altLang="en-US" sz="2000" b="1" dirty="0" err="1" smtClean="0"/>
              <a:t>기말상품재고액</a:t>
            </a:r>
            <a:r>
              <a:rPr lang="en-US" altLang="ko-KR" sz="2000" b="1" dirty="0" smtClean="0"/>
              <a:t>: 100,000</a:t>
            </a:r>
            <a:r>
              <a:rPr lang="ko-KR" altLang="en-US" sz="2000" b="1" dirty="0" smtClean="0"/>
              <a:t>원</a:t>
            </a:r>
            <a:r>
              <a:rPr lang="en-US" altLang="ko-KR" sz="2000" b="1" dirty="0" smtClean="0"/>
              <a:t>   </a:t>
            </a:r>
            <a:r>
              <a:rPr lang="ko-KR" altLang="en-US" sz="2000" b="1" dirty="0" smtClean="0"/>
              <a:t>매출에누리</a:t>
            </a:r>
            <a:r>
              <a:rPr lang="en-US" altLang="ko-KR" sz="2000" b="1" dirty="0" smtClean="0"/>
              <a:t>: 10,000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매출할인</a:t>
            </a:r>
            <a:r>
              <a:rPr lang="en-US" altLang="ko-KR" sz="2000" b="1" dirty="0" smtClean="0"/>
              <a:t>: 20,000</a:t>
            </a:r>
            <a:r>
              <a:rPr lang="ko-KR" altLang="en-US" sz="2000" b="1" dirty="0" smtClean="0"/>
              <a:t>원     매입할인</a:t>
            </a:r>
            <a:r>
              <a:rPr lang="en-US" altLang="ko-KR" sz="2000" b="1" dirty="0" smtClean="0"/>
              <a:t>: 5,000</a:t>
            </a:r>
            <a:r>
              <a:rPr lang="ko-KR" altLang="en-US" sz="2000" b="1" dirty="0" smtClean="0"/>
              <a:t>원              </a:t>
            </a:r>
            <a:r>
              <a:rPr lang="ko-KR" altLang="en-US" sz="2000" b="1" dirty="0" err="1" smtClean="0"/>
              <a:t>총매입액</a:t>
            </a:r>
            <a:r>
              <a:rPr lang="en-US" altLang="ko-KR" sz="2000" b="1" dirty="0" smtClean="0"/>
              <a:t>: 200,000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sz="2000" b="1" dirty="0" err="1" smtClean="0"/>
              <a:t>매입환출</a:t>
            </a:r>
            <a:r>
              <a:rPr lang="en-US" altLang="ko-KR" sz="2000" b="1" dirty="0" smtClean="0"/>
              <a:t>: 5,000</a:t>
            </a:r>
            <a:r>
              <a:rPr lang="ko-KR" altLang="en-US" sz="2000" b="1" dirty="0" smtClean="0"/>
              <a:t>원      </a:t>
            </a:r>
            <a:r>
              <a:rPr lang="ko-KR" altLang="en-US" sz="2000" b="1" dirty="0" err="1" smtClean="0"/>
              <a:t>기초상품재고액</a:t>
            </a:r>
            <a:r>
              <a:rPr lang="en-US" altLang="ko-KR" sz="2000" b="1" dirty="0" smtClean="0"/>
              <a:t>: 100,000</a:t>
            </a:r>
            <a:r>
              <a:rPr lang="ko-KR" altLang="en-US" sz="2000" b="1" dirty="0" smtClean="0"/>
              <a:t>원</a:t>
            </a:r>
            <a:endParaRPr lang="ko-KR" altLang="en-US" sz="2400" b="1" dirty="0"/>
          </a:p>
        </p:txBody>
      </p:sp>
      <p:cxnSp>
        <p:nvCxnSpPr>
          <p:cNvPr id="12" name="직선 연결선 11"/>
          <p:cNvCxnSpPr/>
          <p:nvPr/>
        </p:nvCxnSpPr>
        <p:spPr>
          <a:xfrm>
            <a:off x="251520" y="5214950"/>
            <a:ext cx="58326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7554" y="2707842"/>
            <a:ext cx="228139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eaLnBrk="0" latinLnBrk="0" hangingPunct="0"/>
            <a:r>
              <a:rPr lang="ko-KR" altLang="en-US" sz="2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 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총매출액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500,000</a:t>
            </a:r>
          </a:p>
          <a:p>
            <a:pPr marL="342900" indent="-342900" eaLnBrk="0" latinLnBrk="0" hangingPunct="0"/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-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매출에누리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10,000</a:t>
            </a:r>
          </a:p>
          <a:p>
            <a:pPr marL="342900" indent="-342900" eaLnBrk="0" latinLnBrk="0" hangingPunct="0"/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-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매출할인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20,000</a:t>
            </a:r>
          </a:p>
          <a:p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5" name="왼쪽 중괄호 14"/>
          <p:cNvSpPr/>
          <p:nvPr/>
        </p:nvSpPr>
        <p:spPr>
          <a:xfrm>
            <a:off x="3013864" y="4143380"/>
            <a:ext cx="272252" cy="78581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214678" y="4014621"/>
            <a:ext cx="3078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eaLnBrk="0" latinLnBrk="0" hangingPunct="0"/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 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기초상품재고액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100,000</a:t>
            </a:r>
          </a:p>
          <a:p>
            <a:pPr marL="342900" indent="-342900" eaLnBrk="0" latinLnBrk="0" hangingPunct="0"/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+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당기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(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순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)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매입액</a:t>
            </a:r>
            <a:r>
              <a:rPr lang="ko-KR" altLang="en-US" dirty="0" smtClean="0">
                <a:solidFill>
                  <a:srgbClr val="80008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②</a:t>
            </a:r>
            <a:r>
              <a:rPr lang="en-US" altLang="ko-KR" dirty="0" smtClean="0">
                <a:solidFill>
                  <a:srgbClr val="80008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190,000</a:t>
            </a:r>
            <a:r>
              <a:rPr lang="ko-KR" altLang="en-US" dirty="0" smtClean="0">
                <a:solidFill>
                  <a:srgbClr val="800080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endParaRPr lang="en-US" altLang="ko-KR" dirty="0" smtClean="0">
              <a:solidFill>
                <a:srgbClr val="80008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marL="342900" indent="-342900" eaLnBrk="0" latinLnBrk="0" hangingPunct="0"/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-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기말상품재고액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100,000</a:t>
            </a:r>
          </a:p>
          <a:p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7" name="왼쪽 중괄호 16"/>
          <p:cNvSpPr/>
          <p:nvPr/>
        </p:nvSpPr>
        <p:spPr>
          <a:xfrm>
            <a:off x="3143240" y="2857496"/>
            <a:ext cx="308612" cy="64294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왼쪽 중괄호 17"/>
          <p:cNvSpPr/>
          <p:nvPr/>
        </p:nvSpPr>
        <p:spPr>
          <a:xfrm>
            <a:off x="6411338" y="4071942"/>
            <a:ext cx="272252" cy="78581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612152" y="4014621"/>
            <a:ext cx="22461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eaLnBrk="0" latinLnBrk="0" hangingPunct="0"/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 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총매입액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200,000</a:t>
            </a:r>
          </a:p>
          <a:p>
            <a:pPr marL="342900" indent="-342900" eaLnBrk="0" latinLnBrk="0" hangingPunct="0"/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-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매입할인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5,000</a:t>
            </a:r>
          </a:p>
          <a:p>
            <a:pPr marL="342900" indent="-342900" eaLnBrk="0" latinLnBrk="0" hangingPunct="0"/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-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매입환출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5,000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48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714620"/>
          <a:ext cx="8784976" cy="4000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000528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</a:t>
                      </a:r>
                      <a:r>
                        <a:rPr lang="ko-KR" altLang="en-US" sz="22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당기총제조원가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1,500,000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+ </a:t>
                      </a:r>
                      <a:r>
                        <a:rPr lang="ko-KR" altLang="en-US" sz="22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기초재공품재고액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200,000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2200" spc="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기말재공품재고액</a:t>
                      </a:r>
                      <a:r>
                        <a:rPr lang="ko-KR" altLang="en-US" sz="22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</a:t>
                      </a:r>
                      <a:r>
                        <a:rPr lang="en-US" altLang="ko-KR" sz="22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? ② 200,000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22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당기제품제조원가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ko-KR" altLang="en-US" sz="2200" spc="0" baseline="0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① </a:t>
                      </a:r>
                      <a:r>
                        <a:rPr lang="en-US" altLang="ko-KR" sz="2200" spc="0" baseline="0" dirty="0" smtClean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1,500,000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+ </a:t>
                      </a:r>
                      <a:r>
                        <a:rPr lang="ko-KR" altLang="en-US" sz="22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기초제품재고액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300,000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- </a:t>
                      </a:r>
                      <a:r>
                        <a:rPr lang="ko-KR" altLang="en-US" sz="2200" spc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기말제품재고액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180,000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매출원가 </a:t>
                      </a: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1,620,000</a:t>
                      </a: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12. </a:t>
            </a:r>
            <a:r>
              <a:rPr lang="ko-KR" altLang="en-US" sz="2000" b="1" dirty="0" smtClean="0"/>
              <a:t>다음은 ㈜대건의 </a:t>
            </a:r>
            <a:r>
              <a:rPr lang="en-US" altLang="ko-KR" sz="2000" b="1" dirty="0" smtClean="0"/>
              <a:t>2012</a:t>
            </a:r>
            <a:r>
              <a:rPr lang="ko-KR" altLang="en-US" sz="2000" b="1" dirty="0" smtClean="0"/>
              <a:t>년 원가계산에 관한 자료이다</a:t>
            </a:r>
            <a:r>
              <a:rPr lang="en-US" altLang="ko-KR" sz="2000" b="1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  </a:t>
            </a:r>
            <a:r>
              <a:rPr lang="ko-KR" altLang="en-US" sz="2000" b="1" dirty="0" err="1" smtClean="0"/>
              <a:t>기말재공품원가는</a:t>
            </a:r>
            <a:r>
              <a:rPr lang="ko-KR" altLang="en-US" sz="2000" b="1" dirty="0" smtClean="0"/>
              <a:t>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538575"/>
            <a:ext cx="8786874" cy="120032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</a:t>
            </a:r>
            <a:r>
              <a:rPr lang="ko-KR" altLang="en-US" sz="2000" b="1" dirty="0" err="1" smtClean="0"/>
              <a:t>당기총제조원가</a:t>
            </a:r>
            <a:r>
              <a:rPr lang="en-US" altLang="ko-KR" sz="2000" b="1" dirty="0" smtClean="0"/>
              <a:t>: 1,500,000        </a:t>
            </a:r>
            <a:r>
              <a:rPr lang="ko-KR" altLang="en-US" sz="2000" b="1" dirty="0" err="1" smtClean="0"/>
              <a:t>기초재공품재고액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200,000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</a:t>
            </a:r>
            <a:r>
              <a:rPr lang="ko-KR" altLang="en-US" sz="2000" b="1" dirty="0" err="1" smtClean="0"/>
              <a:t>기초제품재고액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300,000          </a:t>
            </a:r>
            <a:r>
              <a:rPr lang="ko-KR" altLang="en-US" sz="2000" b="1" dirty="0" err="1" smtClean="0"/>
              <a:t>기말제품재고액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180,000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</a:t>
            </a:r>
            <a:r>
              <a:rPr lang="ko-KR" altLang="en-US" sz="2000" b="1" dirty="0" smtClean="0"/>
              <a:t>매출원가 </a:t>
            </a:r>
            <a:r>
              <a:rPr lang="en-US" altLang="ko-KR" sz="2000" b="1" dirty="0" smtClean="0"/>
              <a:t>: 1,620,000</a:t>
            </a:r>
            <a:endParaRPr lang="ko-KR" altLang="en-US" sz="2000" b="1" dirty="0"/>
          </a:p>
        </p:txBody>
      </p:sp>
      <p:cxnSp>
        <p:nvCxnSpPr>
          <p:cNvPr id="12" name="직선 연결선 11"/>
          <p:cNvCxnSpPr/>
          <p:nvPr/>
        </p:nvCxnSpPr>
        <p:spPr>
          <a:xfrm>
            <a:off x="214282" y="4500570"/>
            <a:ext cx="485778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214282" y="6072206"/>
            <a:ext cx="4786346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오른쪽 중괄호 24"/>
          <p:cNvSpPr/>
          <p:nvPr/>
        </p:nvSpPr>
        <p:spPr>
          <a:xfrm>
            <a:off x="5286380" y="3071810"/>
            <a:ext cx="428628" cy="178595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5857884" y="378619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제조원가명세서</a:t>
            </a:r>
            <a:endParaRPr lang="ko-KR" altLang="en-US"/>
          </a:p>
        </p:txBody>
      </p:sp>
      <p:sp>
        <p:nvSpPr>
          <p:cNvPr id="27" name="오른쪽 중괄호 26"/>
          <p:cNvSpPr/>
          <p:nvPr/>
        </p:nvSpPr>
        <p:spPr>
          <a:xfrm>
            <a:off x="5286380" y="5143512"/>
            <a:ext cx="285752" cy="128588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5715008" y="557214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손익계산서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22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48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714620"/>
          <a:ext cx="8784976" cy="4000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000528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</a:t>
                      </a: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4252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13. </a:t>
            </a:r>
            <a:r>
              <a:rPr lang="ko-KR" altLang="en-US" sz="2000" b="1" dirty="0" err="1" smtClean="0"/>
              <a:t>흑치</a:t>
            </a:r>
            <a:r>
              <a:rPr lang="ko-KR" altLang="en-US" sz="2000" b="1" dirty="0" smtClean="0"/>
              <a:t>㈜의 제</a:t>
            </a:r>
            <a:r>
              <a:rPr lang="en-US" altLang="ko-KR" sz="2000" b="1" dirty="0" smtClean="0"/>
              <a:t>2</a:t>
            </a:r>
            <a:r>
              <a:rPr lang="ko-KR" altLang="en-US" sz="2000" b="1" dirty="0" smtClean="0"/>
              <a:t>기 원가 자료가 다음과 같을 경우 가공원가는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538575"/>
            <a:ext cx="8786874" cy="120032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직접재료원가 </a:t>
            </a:r>
            <a:r>
              <a:rPr lang="ko-KR" altLang="en-US" sz="2000" b="1" dirty="0" err="1" smtClean="0"/>
              <a:t>구입액</a:t>
            </a:r>
            <a:r>
              <a:rPr lang="en-US" altLang="ko-KR" sz="2000" b="1" dirty="0" smtClean="0"/>
              <a:t>: 800,000      </a:t>
            </a:r>
            <a:r>
              <a:rPr lang="ko-KR" altLang="en-US" sz="2000" b="1" dirty="0" smtClean="0"/>
              <a:t>직접재료원가 </a:t>
            </a:r>
            <a:r>
              <a:rPr lang="ko-KR" altLang="en-US" sz="2000" b="1" dirty="0" err="1" smtClean="0"/>
              <a:t>사용액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900,000</a:t>
            </a:r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직접노무원가 </a:t>
            </a:r>
            <a:r>
              <a:rPr lang="ko-KR" altLang="en-US" sz="2000" b="1" dirty="0" err="1" smtClean="0"/>
              <a:t>발생액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500,000     </a:t>
            </a:r>
            <a:r>
              <a:rPr lang="ko-KR" altLang="en-US" sz="2000" b="1" dirty="0" smtClean="0"/>
              <a:t>변동제조간접원가 </a:t>
            </a:r>
            <a:r>
              <a:rPr lang="ko-KR" altLang="en-US" sz="2000" b="1" dirty="0" err="1" smtClean="0"/>
              <a:t>발생액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600,000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변동제조간접원가는 </a:t>
            </a:r>
            <a:r>
              <a:rPr lang="ko-KR" altLang="en-US" sz="2000" b="1" dirty="0" err="1" smtClean="0"/>
              <a:t>총제조간접원가의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40%</a:t>
            </a:r>
            <a:r>
              <a:rPr lang="ko-KR" altLang="en-US" sz="2000" b="1" dirty="0" smtClean="0"/>
              <a:t>이다</a:t>
            </a:r>
            <a:r>
              <a:rPr lang="en-US" altLang="ko-KR" sz="2000" b="1" dirty="0" smtClean="0"/>
              <a:t>)</a:t>
            </a:r>
            <a:endParaRPr lang="ko-KR" alt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42910" y="2928934"/>
            <a:ext cx="7505581" cy="3647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200" dirty="0" smtClean="0"/>
              <a:t>가공원가 </a:t>
            </a:r>
            <a:r>
              <a:rPr lang="en-US" altLang="ko-KR" sz="2200" dirty="0" smtClean="0"/>
              <a:t>= </a:t>
            </a:r>
            <a:r>
              <a:rPr lang="ko-KR" altLang="en-US" sz="2200" dirty="0" err="1" smtClean="0"/>
              <a:t>직접노무비</a:t>
            </a:r>
            <a:r>
              <a:rPr lang="en-US" altLang="ko-KR" sz="2200" dirty="0" smtClean="0"/>
              <a:t>500,000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+ </a:t>
            </a:r>
            <a:r>
              <a:rPr lang="en-US" altLang="ko-KR" sz="2200" dirty="0" smtClean="0">
                <a:solidFill>
                  <a:srgbClr val="000099"/>
                </a:solidFill>
              </a:rPr>
              <a:t>①</a:t>
            </a:r>
            <a:r>
              <a:rPr lang="ko-KR" altLang="en-US" sz="2200" dirty="0" smtClean="0"/>
              <a:t>제조간접비 </a:t>
            </a:r>
            <a:endParaRPr lang="en-US" altLang="ko-KR" sz="2200" dirty="0" smtClean="0"/>
          </a:p>
          <a:p>
            <a:pPr>
              <a:lnSpc>
                <a:spcPct val="150000"/>
              </a:lnSpc>
            </a:pPr>
            <a:r>
              <a:rPr lang="en-US" altLang="ko-KR" sz="2200" dirty="0" smtClean="0">
                <a:solidFill>
                  <a:srgbClr val="000099"/>
                </a:solidFill>
              </a:rPr>
              <a:t>① </a:t>
            </a:r>
            <a:r>
              <a:rPr lang="ko-KR" altLang="en-US" sz="2200" dirty="0" smtClean="0"/>
              <a:t>제조간접비 </a:t>
            </a:r>
            <a:r>
              <a:rPr lang="en-US" altLang="ko-KR" sz="2200" dirty="0" smtClean="0"/>
              <a:t>= </a:t>
            </a:r>
            <a:r>
              <a:rPr lang="ko-KR" altLang="en-US" sz="2200" dirty="0" smtClean="0"/>
              <a:t>변동제조간접비 </a:t>
            </a:r>
            <a:r>
              <a:rPr lang="en-US" altLang="ko-KR" sz="2200" dirty="0" smtClean="0"/>
              <a:t>+ </a:t>
            </a:r>
            <a:r>
              <a:rPr lang="ko-KR" altLang="en-US" sz="2200" dirty="0" smtClean="0"/>
              <a:t>고정제조간접비</a:t>
            </a:r>
            <a:endParaRPr lang="en-US" altLang="ko-KR" sz="2200" dirty="0" smtClean="0"/>
          </a:p>
          <a:p>
            <a:pPr>
              <a:lnSpc>
                <a:spcPct val="150000"/>
              </a:lnSpc>
            </a:pPr>
            <a:r>
              <a:rPr lang="ko-KR" altLang="en-US" sz="2200" dirty="0" smtClean="0"/>
              <a:t>변동제조간접비 </a:t>
            </a:r>
            <a:r>
              <a:rPr lang="en-US" altLang="ko-KR" sz="2200" dirty="0" smtClean="0"/>
              <a:t>600,000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= </a:t>
            </a:r>
            <a:r>
              <a:rPr lang="en-US" altLang="ko-KR" sz="2200" dirty="0" smtClean="0">
                <a:solidFill>
                  <a:srgbClr val="000099"/>
                </a:solidFill>
              </a:rPr>
              <a:t>① </a:t>
            </a:r>
            <a:r>
              <a:rPr lang="ko-KR" altLang="en-US" sz="2200" dirty="0" smtClean="0"/>
              <a:t>제조간접비</a:t>
            </a:r>
            <a:r>
              <a:rPr lang="en-US" altLang="ko-KR" sz="2200" dirty="0" smtClean="0"/>
              <a:t> X 0.4 </a:t>
            </a:r>
          </a:p>
          <a:p>
            <a:pPr>
              <a:lnSpc>
                <a:spcPct val="150000"/>
              </a:lnSpc>
            </a:pPr>
            <a:r>
              <a:rPr lang="en-US" altLang="ko-KR" sz="2200" dirty="0" smtClean="0">
                <a:solidFill>
                  <a:srgbClr val="000099"/>
                </a:solidFill>
              </a:rPr>
              <a:t>① </a:t>
            </a:r>
            <a:r>
              <a:rPr lang="ko-KR" altLang="en-US" sz="2200" dirty="0" smtClean="0"/>
              <a:t>제조간접비</a:t>
            </a:r>
            <a:r>
              <a:rPr lang="en-US" altLang="ko-KR" sz="2200" dirty="0" smtClean="0"/>
              <a:t>= </a:t>
            </a:r>
            <a:r>
              <a:rPr lang="ko-KR" altLang="en-US" sz="2200" dirty="0" smtClean="0"/>
              <a:t>변동제조간접비 </a:t>
            </a:r>
            <a:r>
              <a:rPr lang="en-US" altLang="ko-KR" sz="2200" dirty="0" smtClean="0"/>
              <a:t>600,000 / 0.4</a:t>
            </a:r>
          </a:p>
          <a:p>
            <a:pPr>
              <a:lnSpc>
                <a:spcPct val="150000"/>
              </a:lnSpc>
            </a:pPr>
            <a:r>
              <a:rPr lang="en-US" altLang="ko-KR" sz="2200" dirty="0" smtClean="0">
                <a:solidFill>
                  <a:srgbClr val="000099"/>
                </a:solidFill>
              </a:rPr>
              <a:t>①</a:t>
            </a:r>
            <a:r>
              <a:rPr lang="ko-KR" altLang="en-US" sz="2200" dirty="0" err="1" smtClean="0">
                <a:solidFill>
                  <a:srgbClr val="000099"/>
                </a:solidFill>
              </a:rPr>
              <a:t>총제조간접비</a:t>
            </a:r>
            <a:r>
              <a:rPr lang="ko-KR" altLang="en-US" sz="2200" dirty="0" smtClean="0">
                <a:solidFill>
                  <a:srgbClr val="000099"/>
                </a:solidFill>
              </a:rPr>
              <a:t> </a:t>
            </a:r>
            <a:r>
              <a:rPr lang="en-US" altLang="ko-KR" sz="2200" dirty="0" smtClean="0">
                <a:solidFill>
                  <a:srgbClr val="000099"/>
                </a:solidFill>
              </a:rPr>
              <a:t> = 1,500,000</a:t>
            </a:r>
          </a:p>
          <a:p>
            <a:pPr>
              <a:lnSpc>
                <a:spcPct val="150000"/>
              </a:lnSpc>
            </a:pPr>
            <a:r>
              <a:rPr lang="en-US" altLang="ko-KR" sz="2200" dirty="0" smtClean="0">
                <a:solidFill>
                  <a:srgbClr val="000099"/>
                </a:solidFill>
                <a:latin typeface="Segoe UI Semibold"/>
              </a:rPr>
              <a:t>∴ </a:t>
            </a:r>
            <a:r>
              <a:rPr lang="ko-KR" altLang="en-US" sz="2200" dirty="0" smtClean="0">
                <a:solidFill>
                  <a:srgbClr val="000099"/>
                </a:solidFill>
                <a:latin typeface="Segoe UI Semibold"/>
              </a:rPr>
              <a:t>가공원가 </a:t>
            </a:r>
            <a:r>
              <a:rPr lang="en-US" altLang="ko-KR" sz="2200" dirty="0" smtClean="0">
                <a:solidFill>
                  <a:srgbClr val="000099"/>
                </a:solidFill>
                <a:latin typeface="Segoe UI Semibold"/>
              </a:rPr>
              <a:t>= </a:t>
            </a:r>
            <a:r>
              <a:rPr lang="ko-KR" altLang="en-US" sz="2200" dirty="0" err="1" smtClean="0">
                <a:solidFill>
                  <a:srgbClr val="000099"/>
                </a:solidFill>
                <a:latin typeface="Segoe UI Semibold"/>
              </a:rPr>
              <a:t>직접노무비</a:t>
            </a:r>
            <a:r>
              <a:rPr lang="ko-KR" altLang="en-US" sz="2200" dirty="0" smtClean="0">
                <a:solidFill>
                  <a:srgbClr val="000099"/>
                </a:solidFill>
                <a:latin typeface="Segoe UI Semibold"/>
              </a:rPr>
              <a:t> </a:t>
            </a:r>
            <a:r>
              <a:rPr lang="en-US" altLang="ko-KR" sz="2200" dirty="0" smtClean="0">
                <a:solidFill>
                  <a:srgbClr val="000099"/>
                </a:solidFill>
                <a:latin typeface="Segoe UI Semibold"/>
              </a:rPr>
              <a:t>500,000 + </a:t>
            </a:r>
            <a:r>
              <a:rPr lang="ko-KR" altLang="en-US" sz="2200" dirty="0" smtClean="0">
                <a:solidFill>
                  <a:srgbClr val="000099"/>
                </a:solidFill>
                <a:latin typeface="Segoe UI Semibold"/>
              </a:rPr>
              <a:t>제조간접비 </a:t>
            </a:r>
            <a:r>
              <a:rPr lang="en-US" altLang="ko-KR" sz="2200" dirty="0" smtClean="0">
                <a:solidFill>
                  <a:srgbClr val="000099"/>
                </a:solidFill>
                <a:latin typeface="Segoe UI Semibold"/>
              </a:rPr>
              <a:t>1,500,000</a:t>
            </a:r>
          </a:p>
          <a:p>
            <a:pPr>
              <a:lnSpc>
                <a:spcPct val="150000"/>
              </a:lnSpc>
            </a:pPr>
            <a:r>
              <a:rPr lang="en-US" altLang="ko-KR" sz="2200" dirty="0" smtClean="0">
                <a:solidFill>
                  <a:srgbClr val="000099"/>
                </a:solidFill>
                <a:latin typeface="Segoe UI Semibold"/>
              </a:rPr>
              <a:t>                    = 2,000,000</a:t>
            </a:r>
            <a:r>
              <a:rPr lang="en-US" altLang="ko-KR" sz="2200" dirty="0" smtClean="0">
                <a:solidFill>
                  <a:srgbClr val="000099"/>
                </a:solidFill>
              </a:rPr>
              <a:t>   </a:t>
            </a:r>
            <a:endParaRPr lang="ko-KR" altLang="en-US" sz="22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23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49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812302"/>
          <a:ext cx="8784976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929066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매출액 </a:t>
                      </a:r>
                      <a:r>
                        <a:rPr lang="en-US" altLang="ko-KR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100,000,000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ko-KR" altLang="en-US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en-US" altLang="ko-KR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lang="ko-KR" altLang="en-US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매출원가     </a:t>
                      </a:r>
                      <a:r>
                        <a:rPr lang="en-US" altLang="ko-KR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60,000,000</a:t>
                      </a:r>
                      <a:r>
                        <a:rPr lang="ko-KR" altLang="en-US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</a:t>
                      </a:r>
                      <a:endParaRPr lang="en-US" altLang="ko-KR" sz="2400" spc="0" baseline="0" dirty="0" smtClean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 </a:t>
                      </a:r>
                      <a:r>
                        <a:rPr lang="ko-KR" altLang="en-US" sz="2400" spc="0" baseline="0" dirty="0" err="1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매출총이익</a:t>
                      </a:r>
                      <a:r>
                        <a:rPr lang="ko-KR" altLang="en-US" sz="24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en-US" altLang="ko-KR" sz="24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40,000,000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4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- </a:t>
                      </a:r>
                      <a:r>
                        <a:rPr lang="ko-KR" altLang="en-US" sz="2400" spc="0" baseline="0" dirty="0" err="1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판매비와관리비</a:t>
                      </a:r>
                      <a:r>
                        <a:rPr lang="ko-KR" altLang="en-US" sz="24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24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10,000,000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4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</a:t>
                      </a:r>
                      <a:r>
                        <a:rPr lang="ko-KR" altLang="en-US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광고비 </a:t>
                      </a:r>
                      <a:r>
                        <a:rPr lang="en-US" altLang="ko-KR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6,000,000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</a:t>
                      </a:r>
                      <a:r>
                        <a:rPr lang="ko-KR" altLang="en-US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본사총무직원인건비 </a:t>
                      </a:r>
                      <a:r>
                        <a:rPr lang="en-US" altLang="ko-KR" sz="2400" spc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4,000,000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400" spc="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24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영업이익 </a:t>
                      </a:r>
                      <a:r>
                        <a:rPr lang="en-US" altLang="ko-KR" sz="2400" spc="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30,000,000</a:t>
                      </a: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4252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3. </a:t>
            </a:r>
            <a:r>
              <a:rPr lang="ko-KR" altLang="en-US" sz="2000" b="1" dirty="0" smtClean="0"/>
              <a:t>다음 자료를 이용하여 영업이익을 계산하면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214422"/>
            <a:ext cx="8678198" cy="120032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   </a:t>
            </a:r>
            <a:r>
              <a:rPr lang="ko-KR" altLang="en-US" sz="2000" b="1" dirty="0" smtClean="0"/>
              <a:t>매출액 </a:t>
            </a:r>
            <a:r>
              <a:rPr lang="en-US" altLang="ko-KR" sz="2000" b="1" dirty="0" smtClean="0"/>
              <a:t>: 100,000,000</a:t>
            </a:r>
            <a:r>
              <a:rPr lang="ko-KR" altLang="en-US" sz="2000" b="1" dirty="0" smtClean="0"/>
              <a:t>원              광고비 </a:t>
            </a:r>
            <a:r>
              <a:rPr lang="en-US" altLang="ko-KR" sz="2000" b="1" dirty="0" smtClean="0"/>
              <a:t>: 6,000,000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   </a:t>
            </a:r>
            <a:r>
              <a:rPr lang="ko-KR" altLang="en-US" sz="2000" b="1" dirty="0" smtClean="0"/>
              <a:t>매출원가 </a:t>
            </a:r>
            <a:r>
              <a:rPr lang="en-US" altLang="ko-KR" sz="2000" b="1" dirty="0" smtClean="0"/>
              <a:t>: 60,000,000</a:t>
            </a:r>
            <a:r>
              <a:rPr lang="ko-KR" altLang="en-US" sz="2000" b="1" dirty="0" smtClean="0"/>
              <a:t>원             기부금 </a:t>
            </a:r>
            <a:r>
              <a:rPr lang="en-US" altLang="ko-KR" sz="2000" b="1" dirty="0" smtClean="0"/>
              <a:t>: 1,000,000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본사총무직원 인건비 </a:t>
            </a:r>
            <a:r>
              <a:rPr lang="en-US" altLang="ko-KR" sz="2000" b="1" dirty="0" smtClean="0"/>
              <a:t>: 4,000,000</a:t>
            </a:r>
            <a:r>
              <a:rPr lang="ko-KR" altLang="en-US" sz="2000" b="1" dirty="0" smtClean="0"/>
              <a:t>원      유형자산처분이익 </a:t>
            </a:r>
            <a:r>
              <a:rPr lang="en-US" altLang="ko-KR" sz="2000" b="1" dirty="0" smtClean="0"/>
              <a:t>: 2,000,000</a:t>
            </a:r>
            <a:endParaRPr lang="ko-KR" altLang="en-US" sz="2400" b="1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251520" y="4005064"/>
            <a:ext cx="41764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251520" y="6237312"/>
            <a:ext cx="58326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24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49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137826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dirty="0" smtClean="0"/>
              <a:t>6. </a:t>
            </a:r>
            <a:r>
              <a:rPr lang="ko-KR" altLang="en-US" sz="2400" b="1" dirty="0" smtClean="0"/>
              <a:t>다음은 장비상사의 제</a:t>
            </a:r>
            <a:r>
              <a:rPr lang="en-US" altLang="ko-KR" sz="2400" b="1" dirty="0" smtClean="0"/>
              <a:t>1</a:t>
            </a:r>
            <a:r>
              <a:rPr lang="ko-KR" altLang="en-US" sz="2400" b="1" dirty="0" smtClean="0"/>
              <a:t>기</a:t>
            </a:r>
            <a:r>
              <a:rPr lang="en-US" altLang="ko-KR" sz="2400" b="1" dirty="0" smtClean="0"/>
              <a:t>(1.1~12.31)</a:t>
            </a:r>
            <a:r>
              <a:rPr lang="ko-KR" altLang="en-US" sz="2400" b="1" dirty="0" smtClean="0"/>
              <a:t>재고자산내역이다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이를 통하여 이동평균법에 의한 기말재고자산의 단가를 계산하면 얼마인가</a:t>
            </a:r>
            <a:r>
              <a:rPr lang="en-US" altLang="ko-KR" sz="2400" b="1" dirty="0" smtClean="0"/>
              <a:t>?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179514" y="2176263"/>
          <a:ext cx="8784974" cy="4565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6"/>
                <a:gridCol w="1008112"/>
                <a:gridCol w="1008112"/>
                <a:gridCol w="1152128"/>
                <a:gridCol w="1224136"/>
                <a:gridCol w="1513400"/>
                <a:gridCol w="1726960"/>
              </a:tblGrid>
              <a:tr h="9130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일  자 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적  요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수  량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단  가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재고수량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재고금액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이동평균단가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</a:tr>
              <a:tr h="9130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1</a:t>
                      </a:r>
                      <a:r>
                        <a:rPr lang="ko-KR" altLang="en-US" sz="2000" dirty="0" smtClean="0"/>
                        <a:t>월 </a:t>
                      </a:r>
                      <a:r>
                        <a:rPr lang="en-US" altLang="ko-KR" sz="2000" dirty="0" smtClean="0"/>
                        <a:t>4</a:t>
                      </a:r>
                      <a:r>
                        <a:rPr lang="ko-KR" altLang="en-US" sz="2000" dirty="0" smtClean="0"/>
                        <a:t>일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매입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200</a:t>
                      </a:r>
                      <a:r>
                        <a:rPr lang="ko-KR" altLang="en-US" sz="2000" dirty="0" smtClean="0"/>
                        <a:t>개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1,000</a:t>
                      </a:r>
                      <a:r>
                        <a:rPr lang="ko-KR" altLang="en-US" sz="2000" dirty="0" smtClean="0"/>
                        <a:t>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200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개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200,000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원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1,000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원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</a:tr>
              <a:tr h="9130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3</a:t>
                      </a:r>
                      <a:r>
                        <a:rPr lang="ko-KR" altLang="en-US" sz="2000" dirty="0" smtClean="0"/>
                        <a:t>월 </a:t>
                      </a:r>
                      <a:r>
                        <a:rPr lang="en-US" altLang="ko-KR" sz="2000" dirty="0" smtClean="0"/>
                        <a:t>6</a:t>
                      </a:r>
                      <a:r>
                        <a:rPr lang="ko-KR" altLang="en-US" sz="2000" dirty="0" smtClean="0"/>
                        <a:t>일 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매출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100</a:t>
                      </a:r>
                      <a:r>
                        <a:rPr lang="ko-KR" altLang="en-US" sz="2000" dirty="0" smtClean="0"/>
                        <a:t>개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1,200</a:t>
                      </a:r>
                      <a:r>
                        <a:rPr lang="ko-KR" altLang="en-US" sz="2000" dirty="0" smtClean="0"/>
                        <a:t>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100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개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100,000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원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1,000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원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</a:tr>
              <a:tr h="9130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5</a:t>
                      </a:r>
                      <a:r>
                        <a:rPr lang="ko-KR" altLang="en-US" sz="2000" dirty="0" smtClean="0"/>
                        <a:t>월 </a:t>
                      </a:r>
                      <a:r>
                        <a:rPr lang="en-US" altLang="ko-KR" sz="2000" dirty="0" smtClean="0"/>
                        <a:t>7</a:t>
                      </a:r>
                      <a:r>
                        <a:rPr lang="ko-KR" altLang="en-US" sz="2000" dirty="0" smtClean="0"/>
                        <a:t>일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매입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200</a:t>
                      </a:r>
                      <a:r>
                        <a:rPr lang="ko-KR" altLang="en-US" sz="2000" dirty="0" smtClean="0"/>
                        <a:t>개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1,300</a:t>
                      </a:r>
                      <a:r>
                        <a:rPr lang="ko-KR" altLang="en-US" sz="2000" dirty="0" smtClean="0"/>
                        <a:t>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smtClean="0">
                          <a:solidFill>
                            <a:srgbClr val="800080"/>
                          </a:solidFill>
                        </a:rPr>
                        <a:t>300</a:t>
                      </a:r>
                      <a:r>
                        <a:rPr lang="ko-KR" altLang="en-US" sz="2000" smtClean="0">
                          <a:solidFill>
                            <a:srgbClr val="800080"/>
                          </a:solidFill>
                        </a:rPr>
                        <a:t>개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360,000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원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1,200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원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</a:tr>
              <a:tr h="9130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7</a:t>
                      </a:r>
                      <a:r>
                        <a:rPr lang="ko-KR" altLang="en-US" sz="2000" dirty="0" smtClean="0"/>
                        <a:t>월 </a:t>
                      </a:r>
                      <a:r>
                        <a:rPr lang="en-US" altLang="ko-KR" sz="2000" dirty="0" smtClean="0"/>
                        <a:t>10</a:t>
                      </a:r>
                      <a:r>
                        <a:rPr lang="ko-KR" altLang="en-US" sz="2000" dirty="0" smtClean="0"/>
                        <a:t>일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매입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300</a:t>
                      </a:r>
                      <a:r>
                        <a:rPr lang="ko-KR" altLang="en-US" sz="2000" dirty="0" smtClean="0"/>
                        <a:t>개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1,100</a:t>
                      </a:r>
                      <a:r>
                        <a:rPr lang="ko-KR" altLang="en-US" sz="2000" dirty="0" smtClean="0"/>
                        <a:t>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600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개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800080"/>
                          </a:solidFill>
                        </a:rPr>
                        <a:t>690,000</a:t>
                      </a:r>
                      <a:r>
                        <a:rPr lang="ko-KR" altLang="en-US" sz="2000" dirty="0" smtClean="0">
                          <a:solidFill>
                            <a:srgbClr val="800080"/>
                          </a:solidFill>
                        </a:rPr>
                        <a:t>원</a:t>
                      </a:r>
                      <a:endParaRPr lang="ko-KR" altLang="en-US" sz="2000" dirty="0">
                        <a:solidFill>
                          <a:srgbClr val="800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FF0000"/>
                          </a:solidFill>
                        </a:rPr>
                        <a:t>1,150</a:t>
                      </a:r>
                      <a:r>
                        <a:rPr lang="ko-KR" altLang="en-US" sz="2000" dirty="0" smtClean="0">
                          <a:solidFill>
                            <a:srgbClr val="FF0000"/>
                          </a:solidFill>
                        </a:rPr>
                        <a:t>원</a:t>
                      </a:r>
                      <a:endParaRPr lang="ko-KR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25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49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420888"/>
          <a:ext cx="8784976" cy="438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24847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직접재료비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 </a:t>
                      </a:r>
                      <a:r>
                        <a:rPr lang="ko-KR" altLang="en-US" sz="2400" spc="-15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직접노무비</a:t>
                      </a:r>
                      <a:r>
                        <a:rPr lang="ko-KR" altLang="en-US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②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1,200,000 ⅹ 2/6 </a:t>
                      </a:r>
                      <a:r>
                        <a:rPr lang="en-US" altLang="ko-KR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400,000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 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당기총제조비용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lang="ko-KR" altLang="en-US" sz="24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① </a:t>
                      </a:r>
                      <a:r>
                        <a:rPr lang="en-US" altLang="ko-KR" sz="24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1,200,000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기초재공품재고액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기말재공품재고액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lang="en-US" altLang="ko-KR" sz="2400" spc="-150" baseline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400,000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당기제품제조원가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800,000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11. </a:t>
            </a:r>
            <a:r>
              <a:rPr lang="ko-KR" altLang="en-US" sz="2000" b="1" dirty="0" err="1" smtClean="0"/>
              <a:t>여범제조</a:t>
            </a:r>
            <a:r>
              <a:rPr lang="ko-KR" altLang="en-US" sz="2000" b="1" dirty="0" smtClean="0"/>
              <a:t>㈜의 </a:t>
            </a:r>
            <a:r>
              <a:rPr lang="ko-KR" altLang="en-US" sz="2000" b="1" dirty="0" err="1" smtClean="0"/>
              <a:t>기말재공품계정은</a:t>
            </a:r>
            <a:r>
              <a:rPr lang="ko-KR" altLang="en-US" sz="2000" b="1" dirty="0" smtClean="0"/>
              <a:t> </a:t>
            </a:r>
            <a:r>
              <a:rPr lang="ko-KR" altLang="en-US" sz="2000" b="1" dirty="0" err="1" smtClean="0"/>
              <a:t>기초재공품에</a:t>
            </a:r>
            <a:r>
              <a:rPr lang="ko-KR" altLang="en-US" sz="2000" b="1" dirty="0" smtClean="0"/>
              <a:t> 비하여 </a:t>
            </a:r>
            <a:r>
              <a:rPr lang="en-US" altLang="ko-KR" sz="2000" b="1" dirty="0" smtClean="0"/>
              <a:t>400,000</a:t>
            </a:r>
            <a:r>
              <a:rPr lang="ko-KR" altLang="en-US" sz="2000" b="1" dirty="0" smtClean="0"/>
              <a:t>원 증가하였다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또한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재공품</a:t>
            </a:r>
            <a:r>
              <a:rPr lang="ko-KR" altLang="en-US" sz="2000" b="1" dirty="0" smtClean="0"/>
              <a:t> 공정에 투입한 직접재료비와 </a:t>
            </a:r>
            <a:r>
              <a:rPr lang="ko-KR" altLang="en-US" sz="2000" b="1" dirty="0" err="1" smtClean="0"/>
              <a:t>직접노무비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제조간접비의 비율이 </a:t>
            </a:r>
            <a:r>
              <a:rPr lang="en-US" altLang="ko-KR" sz="2000" b="1" dirty="0" smtClean="0"/>
              <a:t>1:2:3</a:t>
            </a:r>
            <a:r>
              <a:rPr lang="ko-KR" altLang="en-US" sz="2000" b="1" dirty="0" smtClean="0"/>
              <a:t>이었다</a:t>
            </a:r>
            <a:r>
              <a:rPr lang="en-US" altLang="ko-KR" sz="2000" b="1" dirty="0" smtClean="0"/>
              <a:t>. </a:t>
            </a:r>
            <a:r>
              <a:rPr lang="ko-KR" altLang="en-US" sz="2000" b="1" dirty="0" err="1" smtClean="0"/>
              <a:t>여범제조</a:t>
            </a:r>
            <a:r>
              <a:rPr lang="ko-KR" altLang="en-US" sz="2000" b="1" dirty="0" smtClean="0"/>
              <a:t>㈜의 </a:t>
            </a:r>
            <a:r>
              <a:rPr lang="ko-KR" altLang="en-US" sz="2000" b="1" dirty="0" err="1" smtClean="0"/>
              <a:t>당기제품제조원가가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800,000</a:t>
            </a:r>
            <a:r>
              <a:rPr lang="ko-KR" altLang="en-US" sz="2000" b="1" dirty="0" smtClean="0"/>
              <a:t>원이라면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재공품에</a:t>
            </a:r>
            <a:r>
              <a:rPr lang="ko-KR" altLang="en-US" sz="2000" b="1" dirty="0" smtClean="0"/>
              <a:t> 투입한 </a:t>
            </a:r>
            <a:r>
              <a:rPr lang="ko-KR" altLang="en-US" sz="2000" b="1" dirty="0" err="1" smtClean="0"/>
              <a:t>직접노무비는</a:t>
            </a:r>
            <a:r>
              <a:rPr lang="ko-KR" altLang="en-US" sz="2000" b="1" dirty="0" smtClean="0"/>
              <a:t>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251520" y="5805264"/>
            <a:ext cx="41764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79512" y="4149080"/>
            <a:ext cx="43204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26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50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643182"/>
          <a:ext cx="8784976" cy="40719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071966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 </a:t>
                      </a:r>
                      <a:r>
                        <a:rPr lang="ko-KR" altLang="en-US" sz="18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②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기말외상매입금잔액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= </a:t>
                      </a:r>
                      <a:r>
                        <a:rPr lang="ko-KR" altLang="en-US" sz="18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당기총액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(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기초잔액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+</a:t>
                      </a:r>
                      <a:r>
                        <a:rPr lang="ko-KR" altLang="en-US" sz="18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당기외상매입액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)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– </a:t>
                      </a:r>
                      <a:r>
                        <a:rPr lang="ko-KR" altLang="en-US" sz="18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당기지급액</a:t>
                      </a:r>
                      <a:endParaRPr lang="en-US" altLang="ko-KR" sz="18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                                                       ( 400,000 +         </a:t>
                      </a:r>
                      <a:r>
                        <a:rPr lang="en-US" altLang="ko-KR" sz="18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①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            ) – 1,200,000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1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     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상품매출액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1,500,000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상품매출원가          </a:t>
                      </a:r>
                      <a:r>
                        <a:rPr lang="en-US" altLang="ko-KR" sz="18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 </a:t>
                      </a:r>
                      <a:r>
                        <a:rPr lang="ko-KR" altLang="en-US" sz="1800" spc="-150" baseline="0" dirty="0" err="1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매출총이익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 </a:t>
                      </a:r>
                      <a:r>
                        <a:rPr lang="ko-KR" altLang="en-US" sz="18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매출총이익률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: 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매출액의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30% =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1,500,000  X 0.3 = </a:t>
                      </a:r>
                      <a:r>
                        <a:rPr lang="en-US" altLang="ko-KR" sz="1800" spc="-150" baseline="0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450,000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상품매출원가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매출액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1,500,000 – </a:t>
                      </a:r>
                      <a:r>
                        <a:rPr lang="ko-KR" altLang="en-US" sz="18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매출총익익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450,000 = </a:t>
                      </a:r>
                      <a:r>
                        <a:rPr lang="en-US" altLang="ko-KR" sz="18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1,050,000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상품매출원가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1,050,000= 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기초재고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500,000 + </a:t>
                      </a:r>
                      <a:r>
                        <a:rPr lang="en-US" altLang="ko-KR" sz="18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/>
                        </a:rPr>
                        <a:t>①</a:t>
                      </a:r>
                      <a:r>
                        <a:rPr lang="ko-KR" altLang="en-US" sz="1800" spc="-150" baseline="0" dirty="0" err="1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당기매입</a:t>
                      </a:r>
                      <a:r>
                        <a:rPr lang="ko-KR" altLang="en-US" sz="18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18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?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–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기말재고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600,000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ko-KR" altLang="en-US" sz="18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②기말외상매입금잔액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기초외상매입금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400,000+ </a:t>
                      </a:r>
                      <a:r>
                        <a:rPr lang="ko-KR" altLang="en-US" sz="18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당기매입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1,150,000  -  </a:t>
                      </a:r>
                      <a:r>
                        <a:rPr lang="ko-KR" altLang="en-US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지급</a:t>
                      </a: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1,200,000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8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                                  </a:t>
                      </a:r>
                      <a:r>
                        <a:rPr lang="en-US" altLang="ko-KR" sz="18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sym typeface="Wingdings" pitchFamily="2" charset="2"/>
                        </a:rPr>
                        <a:t>= 350,000</a:t>
                      </a:r>
                      <a:endParaRPr lang="en-US" altLang="ko-KR" sz="18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39196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/>
              <a:t>2. </a:t>
            </a:r>
            <a:r>
              <a:rPr lang="ko-KR" altLang="en-US" b="1" dirty="0" smtClean="0"/>
              <a:t>다음 자료에 의하여 기말외상매입금잔액을 계산하면 얼마인가</a:t>
            </a:r>
            <a:r>
              <a:rPr lang="en-US" altLang="ko-KR" b="1" dirty="0" smtClean="0"/>
              <a:t>?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071546"/>
            <a:ext cx="8678198" cy="1495794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 </a:t>
            </a:r>
            <a:r>
              <a:rPr lang="ko-KR" altLang="en-US" b="1" dirty="0" err="1" smtClean="0"/>
              <a:t>기초상품재고액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: 500,000              </a:t>
            </a:r>
            <a:r>
              <a:rPr lang="ko-KR" altLang="en-US" b="1" dirty="0" err="1" smtClean="0"/>
              <a:t>기말상품재고액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: 600,000</a:t>
            </a:r>
          </a:p>
          <a:p>
            <a:pPr>
              <a:lnSpc>
                <a:spcPct val="120000"/>
              </a:lnSpc>
            </a:pPr>
            <a:r>
              <a:rPr lang="en-US" altLang="ko-KR" b="1" dirty="0" smtClean="0"/>
              <a:t> </a:t>
            </a:r>
            <a:r>
              <a:rPr lang="ko-KR" altLang="en-US" b="1" dirty="0" smtClean="0"/>
              <a:t>기중상품매출 </a:t>
            </a:r>
            <a:r>
              <a:rPr lang="en-US" altLang="ko-KR" b="1" dirty="0" smtClean="0"/>
              <a:t>: 1,500,000               </a:t>
            </a:r>
            <a:r>
              <a:rPr lang="ko-KR" altLang="en-US" b="1" dirty="0" err="1" smtClean="0"/>
              <a:t>매출총이익률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: 30%</a:t>
            </a:r>
          </a:p>
          <a:p>
            <a:pPr>
              <a:lnSpc>
                <a:spcPct val="120000"/>
              </a:lnSpc>
            </a:pPr>
            <a:r>
              <a:rPr lang="en-US" altLang="ko-KR" b="1" dirty="0" smtClean="0"/>
              <a:t> </a:t>
            </a:r>
            <a:r>
              <a:rPr lang="ko-KR" altLang="en-US" b="1" dirty="0" smtClean="0"/>
              <a:t>기초외상매입금 </a:t>
            </a:r>
            <a:r>
              <a:rPr lang="en-US" altLang="ko-KR" b="1" dirty="0" smtClean="0"/>
              <a:t>: 400,000               </a:t>
            </a:r>
            <a:r>
              <a:rPr lang="ko-KR" altLang="en-US" b="1" dirty="0" smtClean="0"/>
              <a:t>기중외상매입금 지급 </a:t>
            </a:r>
            <a:r>
              <a:rPr lang="en-US" altLang="ko-KR" b="1" dirty="0" smtClean="0"/>
              <a:t>: 1,200,000</a:t>
            </a:r>
          </a:p>
          <a:p>
            <a:pPr>
              <a:lnSpc>
                <a:spcPct val="120000"/>
              </a:lnSpc>
            </a:pPr>
            <a:r>
              <a:rPr lang="ko-KR" altLang="en-US" b="1" dirty="0" smtClean="0"/>
              <a:t>단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상품매입은 전부 외상이다</a:t>
            </a:r>
            <a:r>
              <a:rPr lang="en-US" altLang="ko-KR" sz="2000" b="1" dirty="0" smtClean="0"/>
              <a:t>.</a:t>
            </a:r>
            <a:endParaRPr lang="ko-KR" altLang="en-US" sz="2400" b="1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214282" y="4643446"/>
            <a:ext cx="292895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27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50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571744"/>
          <a:ext cx="8784976" cy="4214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214818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직접재료비 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직접노무비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당기총제조원가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5,204,000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당기총제조원가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5,204,000 X 0.24 = 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1,248,960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err="1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직접노무비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1,248,960  / 0.75 =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1,665,280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직접재료비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총제조원가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5,204,000 –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직접노무비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1,665,280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– </a:t>
                      </a:r>
                      <a:r>
                        <a:rPr lang="ko-KR" altLang="en-US" sz="2000" spc="-150" baseline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</a:t>
                      </a:r>
                      <a:r>
                        <a:rPr lang="en-US" altLang="ko-KR" sz="2000" spc="-150" baseline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1,248,960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2,289,760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4252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12. </a:t>
            </a:r>
            <a:r>
              <a:rPr lang="ko-KR" altLang="en-US" sz="2000" b="1" dirty="0" smtClean="0"/>
              <a:t>원가자료가 다음과 같을 때 당기의 직접재료비를 계산하면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214422"/>
            <a:ext cx="8678198" cy="123053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 </a:t>
            </a:r>
            <a:r>
              <a:rPr lang="ko-KR" altLang="en-US" sz="2000" b="1" dirty="0" err="1" smtClean="0"/>
              <a:t>당기총제조원가는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5,204,000</a:t>
            </a:r>
            <a:r>
              <a:rPr lang="ko-KR" altLang="en-US" sz="2000" b="1" dirty="0" smtClean="0"/>
              <a:t>원이다</a:t>
            </a:r>
            <a:r>
              <a:rPr lang="en-US" altLang="ko-KR" sz="2000" b="1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제조간접비는 </a:t>
            </a:r>
            <a:r>
              <a:rPr lang="ko-KR" altLang="en-US" sz="2000" b="1" dirty="0" err="1" smtClean="0"/>
              <a:t>직접노무비의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75%</a:t>
            </a:r>
            <a:r>
              <a:rPr lang="ko-KR" altLang="en-US" sz="2000" b="1" dirty="0" smtClean="0"/>
              <a:t>이다</a:t>
            </a:r>
            <a:r>
              <a:rPr lang="en-US" altLang="ko-KR" sz="2000" b="1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제조간접비는 </a:t>
            </a:r>
            <a:r>
              <a:rPr lang="ko-KR" altLang="en-US" sz="2000" b="1" dirty="0" err="1" smtClean="0"/>
              <a:t>당기총제조원가의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24%</a:t>
            </a:r>
            <a:r>
              <a:rPr lang="ko-KR" altLang="en-US" sz="2000" b="1" dirty="0" smtClean="0"/>
              <a:t>이다</a:t>
            </a:r>
            <a:r>
              <a:rPr lang="en-US" altLang="ko-KR" sz="2000" b="1" dirty="0" smtClean="0"/>
              <a:t>.</a:t>
            </a:r>
            <a:endParaRPr lang="ko-KR" altLang="en-US" sz="2400" b="1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285720" y="4214818"/>
            <a:ext cx="292895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28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51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500306"/>
          <a:ext cx="8784976" cy="4286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286280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매출원가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매출액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1.2 =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2,250,000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기초재고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lang="ko-KR" altLang="en-US" sz="20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당기매입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기말재고</a:t>
                      </a:r>
                      <a:endParaRPr lang="en-US" altLang="ko-KR" sz="2000" spc="-15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-&gt; +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하는 기초재고보다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3600" b="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-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하는  기말재고가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 200,000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더  많다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    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당기매입액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?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36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-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200,000  =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매출원가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2,250,000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Segoe UI Semibold"/>
                          <a:ea typeface="맑은 고딕" pitchFamily="50" charset="-127"/>
                        </a:rPr>
                        <a:t>∴ </a:t>
                      </a:r>
                      <a:r>
                        <a:rPr lang="ko-KR" altLang="en-US" sz="2000" spc="-150" baseline="0" dirty="0" err="1" smtClean="0">
                          <a:solidFill>
                            <a:srgbClr val="FF0000"/>
                          </a:solidFill>
                          <a:latin typeface="Segoe UI Semibold"/>
                          <a:ea typeface="맑은 고딕" pitchFamily="50" charset="-127"/>
                        </a:rPr>
                        <a:t>당기매입액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Segoe UI Semibold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Segoe UI Semibold"/>
                          <a:ea typeface="맑은 고딕" pitchFamily="50" charset="-127"/>
                        </a:rPr>
                        <a:t>= 2,450,000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285720" y="935502"/>
            <a:ext cx="8568952" cy="14219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dirty="0" smtClean="0"/>
              <a:t>6. </a:t>
            </a:r>
            <a:r>
              <a:rPr lang="ko-KR" altLang="en-US" sz="2400" b="1" dirty="0" smtClean="0"/>
              <a:t>㈜경기의 </a:t>
            </a:r>
            <a:r>
              <a:rPr lang="en-US" altLang="ko-KR" sz="2400" b="1" dirty="0" smtClean="0"/>
              <a:t>4</a:t>
            </a:r>
            <a:r>
              <a:rPr lang="ko-KR" altLang="en-US" sz="2400" b="1" dirty="0" smtClean="0"/>
              <a:t>월 </a:t>
            </a:r>
            <a:r>
              <a:rPr lang="ko-KR" altLang="en-US" sz="2400" b="1" dirty="0" err="1" smtClean="0"/>
              <a:t>기말재고액이</a:t>
            </a:r>
            <a:r>
              <a:rPr lang="ko-KR" altLang="en-US" sz="2400" b="1" dirty="0" smtClean="0"/>
              <a:t> 기초재고보다 </a:t>
            </a:r>
            <a:r>
              <a:rPr lang="en-US" altLang="ko-KR" sz="2400" b="1" dirty="0" smtClean="0"/>
              <a:t>200,000</a:t>
            </a:r>
            <a:r>
              <a:rPr lang="ko-KR" altLang="en-US" sz="2400" b="1" dirty="0" smtClean="0"/>
              <a:t>원 증가되었고</a:t>
            </a:r>
            <a:r>
              <a:rPr lang="en-US" altLang="ko-KR" sz="2400" b="1" dirty="0" smtClean="0"/>
              <a:t>, 4</a:t>
            </a:r>
            <a:r>
              <a:rPr lang="ko-KR" altLang="en-US" sz="2400" b="1" dirty="0" smtClean="0"/>
              <a:t>월 매출액은 </a:t>
            </a:r>
            <a:r>
              <a:rPr lang="en-US" altLang="ko-KR" sz="2400" b="1" dirty="0" smtClean="0"/>
              <a:t>2,700,000</a:t>
            </a:r>
            <a:r>
              <a:rPr lang="ko-KR" altLang="en-US" sz="2400" b="1" dirty="0" smtClean="0"/>
              <a:t>원으로 매출원가의 </a:t>
            </a:r>
            <a:r>
              <a:rPr lang="en-US" altLang="ko-KR" sz="2400" b="1" dirty="0" smtClean="0"/>
              <a:t>20%</a:t>
            </a:r>
            <a:r>
              <a:rPr lang="ko-KR" altLang="en-US" sz="2400" b="1" dirty="0" smtClean="0"/>
              <a:t>이익을 가산한 금액이라 한다면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당기 매입금액은</a:t>
            </a:r>
            <a:r>
              <a:rPr lang="en-US" altLang="ko-KR" sz="2400" b="1" dirty="0" smtClean="0"/>
              <a:t>?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29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51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429000"/>
          <a:ext cx="8784976" cy="33575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357586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미완성품은 제품제조원가에서 제외시킴</a:t>
                      </a: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lang="ko-KR" altLang="en-US" sz="22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재공품이다</a:t>
                      </a: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매출원가 </a:t>
                      </a: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2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월초제품재고액</a:t>
                      </a:r>
                      <a:r>
                        <a:rPr lang="ko-KR" altLang="en-US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50,000 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+ </a:t>
                      </a:r>
                      <a:r>
                        <a:rPr lang="ko-KR" altLang="en-US" sz="22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당기제품제조원가</a:t>
                      </a:r>
                      <a:r>
                        <a:rPr lang="ko-KR" altLang="en-US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(#1: 52,000+ #2 :70,000</a:t>
                      </a:r>
                      <a:r>
                        <a:rPr lang="ko-KR" altLang="en-US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=122,000</a:t>
                      </a:r>
                      <a:r>
                        <a:rPr lang="ko-KR" altLang="en-US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- </a:t>
                      </a:r>
                      <a:r>
                        <a:rPr lang="ko-KR" altLang="en-US" sz="22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월말제품재고액</a:t>
                      </a:r>
                      <a:r>
                        <a:rPr lang="ko-KR" altLang="en-US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= 132,0000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49186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dirty="0" smtClean="0"/>
              <a:t>12. </a:t>
            </a:r>
            <a:r>
              <a:rPr lang="ko-KR" altLang="en-US" sz="2400" b="1" dirty="0" smtClean="0"/>
              <a:t>다음 자료에 의하여 매출원가를 계산하면 얼마인가</a:t>
            </a:r>
            <a:r>
              <a:rPr lang="en-US" altLang="ko-KR" sz="2400" b="1" dirty="0" smtClean="0"/>
              <a:t>?</a:t>
            </a:r>
            <a:endParaRPr lang="ko-KR" altLang="en-US" sz="24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652607"/>
            <a:ext cx="8678198" cy="120032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제조지시서 </a:t>
            </a:r>
            <a:r>
              <a:rPr lang="en-US" altLang="ko-KR" sz="2000" b="1" dirty="0" smtClean="0"/>
              <a:t>#1 : </a:t>
            </a:r>
            <a:r>
              <a:rPr lang="ko-KR" altLang="en-US" sz="2000" b="1" dirty="0" smtClean="0"/>
              <a:t>제조원가 </a:t>
            </a:r>
            <a:r>
              <a:rPr lang="en-US" altLang="ko-KR" sz="2000" b="1" dirty="0" smtClean="0"/>
              <a:t>52,000</a:t>
            </a:r>
            <a:r>
              <a:rPr lang="ko-KR" altLang="en-US" sz="2000" b="1" dirty="0" smtClean="0"/>
              <a:t>원   제조지시서 </a:t>
            </a:r>
            <a:r>
              <a:rPr lang="en-US" altLang="ko-KR" sz="2000" b="1" dirty="0" smtClean="0"/>
              <a:t>#2 : </a:t>
            </a:r>
            <a:r>
              <a:rPr lang="ko-KR" altLang="en-US" sz="2000" b="1" dirty="0" smtClean="0"/>
              <a:t>제조원가 </a:t>
            </a:r>
            <a:r>
              <a:rPr lang="en-US" altLang="ko-KR" sz="2000" b="1" dirty="0" smtClean="0"/>
              <a:t>70,000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제조지시서 </a:t>
            </a:r>
            <a:r>
              <a:rPr lang="en-US" altLang="ko-KR" sz="2000" b="1" dirty="0" smtClean="0"/>
              <a:t>#3 : </a:t>
            </a:r>
            <a:r>
              <a:rPr lang="ko-KR" altLang="en-US" sz="2000" b="1" dirty="0" smtClean="0"/>
              <a:t>제조원가 </a:t>
            </a:r>
            <a:r>
              <a:rPr lang="en-US" altLang="ko-KR" sz="2000" b="1" dirty="0" smtClean="0"/>
              <a:t>50,000</a:t>
            </a:r>
            <a:r>
              <a:rPr lang="ko-KR" altLang="en-US" sz="2000" b="1" dirty="0" smtClean="0"/>
              <a:t>원    </a:t>
            </a:r>
            <a:r>
              <a:rPr lang="ko-KR" altLang="en-US" sz="2000" b="1" dirty="0" err="1" smtClean="0"/>
              <a:t>월초제품재고액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50,000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sz="2000" b="1" dirty="0" err="1" smtClean="0"/>
              <a:t>월말제품재고액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40,000</a:t>
            </a:r>
            <a:r>
              <a:rPr lang="ko-KR" altLang="en-US" sz="2000" b="1" dirty="0" smtClean="0"/>
              <a:t>원    단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제조지시서</a:t>
            </a:r>
            <a:r>
              <a:rPr lang="en-US" altLang="ko-KR" sz="2000" b="1" dirty="0" smtClean="0"/>
              <a:t>#3</a:t>
            </a:r>
            <a:r>
              <a:rPr lang="ko-KR" altLang="en-US" sz="2000" b="1" dirty="0" smtClean="0"/>
              <a:t>은 미완성품이다</a:t>
            </a:r>
            <a:r>
              <a:rPr lang="en-US" altLang="ko-KR" sz="2000" b="1" dirty="0" smtClean="0"/>
              <a:t>.</a:t>
            </a:r>
            <a:endParaRPr lang="ko-KR" altLang="en-US" sz="24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1285852" y="5784866"/>
            <a:ext cx="32147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915683"/>
          <a:ext cx="8784976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1512168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*</a:t>
                      </a:r>
                      <a:r>
                        <a:rPr lang="en-US" altLang="ko-KR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b="1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월말장부수량</a:t>
                      </a:r>
                      <a:r>
                        <a:rPr lang="ko-KR" altLang="en-US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월초재고수량</a:t>
                      </a:r>
                      <a:r>
                        <a:rPr lang="en-US" altLang="ko-KR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</a:t>
                      </a:r>
                      <a:r>
                        <a:rPr lang="ko-KR" altLang="en-US" sz="2000" b="1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당월매입수량</a:t>
                      </a:r>
                      <a:r>
                        <a:rPr lang="en-US" altLang="ko-KR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r>
                        <a:rPr lang="ko-KR" altLang="en-US" sz="2000" b="1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당월소비수량</a:t>
                      </a:r>
                      <a:endParaRPr lang="en-US" altLang="ko-KR" sz="2000" b="1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= 200</a:t>
                      </a:r>
                      <a:r>
                        <a:rPr lang="ko-KR" altLang="en-US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 </a:t>
                      </a:r>
                      <a:r>
                        <a:rPr lang="en-US" altLang="ko-KR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+ 1,500</a:t>
                      </a:r>
                      <a:r>
                        <a:rPr lang="ko-KR" altLang="en-US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– 1,400</a:t>
                      </a:r>
                      <a:r>
                        <a:rPr lang="ko-KR" altLang="en-US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 </a:t>
                      </a:r>
                      <a:r>
                        <a:rPr lang="en-US" altLang="ko-KR" sz="2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en-US" altLang="ko-KR" sz="2000" b="1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300</a:t>
                      </a:r>
                      <a:r>
                        <a:rPr lang="ko-KR" altLang="en-US" sz="2000" b="1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endParaRPr lang="en-US" altLang="ko-KR" sz="2000" b="1" baseline="0" dirty="0" smtClean="0">
                        <a:solidFill>
                          <a:srgbClr val="0033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Char char="•"/>
                      </a:pPr>
                      <a:r>
                        <a:rPr lang="ko-KR" altLang="en-US" sz="2000" b="1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감모수량</a:t>
                      </a:r>
                      <a:r>
                        <a:rPr lang="ko-KR" altLang="en-US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월말장부수량</a:t>
                      </a:r>
                      <a:r>
                        <a:rPr lang="en-US" altLang="ko-KR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300</a:t>
                      </a:r>
                      <a:r>
                        <a:rPr lang="ko-KR" altLang="en-US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 </a:t>
                      </a:r>
                      <a:r>
                        <a:rPr lang="en-US" altLang="ko-KR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lang="ko-KR" altLang="en-US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월말실제수량</a:t>
                      </a:r>
                      <a:r>
                        <a:rPr lang="en-US" altLang="ko-KR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200</a:t>
                      </a:r>
                      <a:r>
                        <a:rPr lang="ko-KR" altLang="en-US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 </a:t>
                      </a:r>
                      <a:r>
                        <a:rPr lang="en-US" altLang="ko-KR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en-US" altLang="ko-KR" sz="2000" b="1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r>
                        <a:rPr lang="ko-KR" altLang="en-US" sz="2000" b="1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ko-KR" altLang="en-US" sz="2000" b="1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en-US" altLang="ko-KR" sz="2000" b="1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⇒ </a:t>
                      </a:r>
                      <a:r>
                        <a:rPr lang="ko-KR" altLang="en-US" sz="2000" u="sng" spc="-15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정상감모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는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원가에 가산하고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2000" u="sng" spc="-15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비정상감모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는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영업외비용처리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ⅹ30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                          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ⅹ30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endParaRPr lang="en-US" altLang="ko-KR" sz="24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∴         (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  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900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              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      (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spc="-15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재료감모손실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3,000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손익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영업외비용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)2,100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620689"/>
            <a:ext cx="8568952" cy="7945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12. </a:t>
            </a:r>
            <a:r>
              <a:rPr lang="ko-KR" altLang="en-US" sz="2000" b="1" dirty="0" smtClean="0"/>
              <a:t>다음은 ㈜충청의 당월 재료와 관련된 자료이다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분개한 </a:t>
            </a:r>
            <a:r>
              <a:rPr lang="ko-KR" altLang="en-US" sz="2000" b="1" dirty="0" err="1" smtClean="0"/>
              <a:t>재료감모손실을</a:t>
            </a:r>
            <a:r>
              <a:rPr lang="ko-KR" altLang="en-US" sz="2000" b="1" dirty="0" smtClean="0"/>
              <a:t> </a:t>
            </a:r>
            <a:r>
              <a:rPr lang="ko-KR" altLang="en-US" sz="2000" b="1" dirty="0" err="1" smtClean="0"/>
              <a:t>회계처리하는</a:t>
            </a:r>
            <a:r>
              <a:rPr lang="ko-KR" altLang="en-US" sz="2000" b="1" dirty="0" smtClean="0"/>
              <a:t> 방법으로 맞는 것은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323528" y="1408708"/>
            <a:ext cx="8568952" cy="2308324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   월초재고수량 </a:t>
            </a:r>
            <a:r>
              <a:rPr lang="en-US" altLang="ko-KR" sz="2000" b="1" dirty="0" smtClean="0"/>
              <a:t>200</a:t>
            </a:r>
            <a:r>
              <a:rPr lang="ko-KR" altLang="en-US" sz="2000" b="1" dirty="0" smtClean="0"/>
              <a:t>개                 </a:t>
            </a:r>
            <a:r>
              <a:rPr lang="ko-KR" altLang="en-US" sz="2000" b="1" dirty="0" err="1" smtClean="0"/>
              <a:t>당월매입수량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1,500</a:t>
            </a:r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   </a:t>
            </a:r>
            <a:r>
              <a:rPr lang="ko-KR" altLang="en-US" sz="2000" b="1" dirty="0" err="1" smtClean="0"/>
              <a:t>당월소비수량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1,400</a:t>
            </a:r>
            <a:r>
              <a:rPr lang="ko-KR" altLang="en-US" sz="2000" b="1" dirty="0" smtClean="0"/>
              <a:t>개               월말실제수량 </a:t>
            </a:r>
            <a:r>
              <a:rPr lang="en-US" altLang="ko-KR" sz="2000" b="1" dirty="0" smtClean="0"/>
              <a:t>200</a:t>
            </a:r>
            <a:r>
              <a:rPr lang="ko-KR" altLang="en-US" sz="2000" b="1" dirty="0" smtClean="0"/>
              <a:t>개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당월 재료의 단위당 취득원가는 모두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원이며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재료감모수량</a:t>
            </a:r>
            <a:r>
              <a:rPr lang="ko-KR" altLang="en-US" sz="2000" b="1" dirty="0" smtClean="0"/>
              <a:t> 중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개는 정상이고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나머지는 비정상적인 것으로 간주한다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㈜충청은 </a:t>
            </a:r>
            <a:r>
              <a:rPr lang="ko-KR" altLang="en-US" sz="2000" b="1" dirty="0" err="1" smtClean="0"/>
              <a:t>재료감모손실이</a:t>
            </a:r>
            <a:r>
              <a:rPr lang="ko-KR" altLang="en-US" sz="2000" b="1" dirty="0" smtClean="0"/>
              <a:t> 발생한 사실을 알고 다음과 같은 분개를 하였다</a:t>
            </a:r>
            <a:r>
              <a:rPr lang="en-US" altLang="ko-KR" sz="2000" b="1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  (</a:t>
            </a:r>
            <a:r>
              <a:rPr lang="ko-KR" altLang="en-US" sz="2000" b="1" dirty="0" smtClean="0"/>
              <a:t>차</a:t>
            </a:r>
            <a:r>
              <a:rPr lang="en-US" altLang="ko-KR" sz="2000" b="1" dirty="0" smtClean="0"/>
              <a:t>)</a:t>
            </a:r>
            <a:r>
              <a:rPr lang="ko-KR" altLang="en-US" sz="2000" b="1" dirty="0" err="1" smtClean="0"/>
              <a:t>재료감모손실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(        )         (</a:t>
            </a:r>
            <a:r>
              <a:rPr lang="ko-KR" altLang="en-US" sz="2000" b="1" dirty="0" smtClean="0"/>
              <a:t>대</a:t>
            </a:r>
            <a:r>
              <a:rPr lang="en-US" altLang="ko-KR" sz="2000" b="1" dirty="0" smtClean="0"/>
              <a:t>)</a:t>
            </a:r>
            <a:r>
              <a:rPr lang="ko-KR" altLang="en-US" sz="2000" b="1" dirty="0" smtClean="0"/>
              <a:t>재료</a:t>
            </a:r>
            <a:r>
              <a:rPr lang="en-US" altLang="ko-KR" sz="2000" b="1" dirty="0" smtClean="0"/>
              <a:t>(            )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30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52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429000"/>
          <a:ext cx="8784976" cy="33575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357586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</a:t>
                      </a:r>
                      <a:r>
                        <a:rPr lang="ko-KR" altLang="en-US" sz="20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직접재료비  </a:t>
                      </a:r>
                      <a:r>
                        <a:rPr lang="en-US" altLang="ko-KR" sz="20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47,000</a:t>
                      </a:r>
                      <a:r>
                        <a:rPr lang="ko-KR" altLang="en-US" sz="20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en-US" altLang="ko-KR" sz="2000" spc="-150" baseline="0" dirty="0" smtClean="0">
                        <a:solidFill>
                          <a:srgbClr val="80008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월초재고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8,000 +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당월매입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45,000 - 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월말재고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6,000 )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+  </a:t>
                      </a:r>
                      <a:r>
                        <a:rPr lang="ko-KR" altLang="en-US" sz="2000" spc="-15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직접노무비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+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27,0000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당월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총제조원가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109,000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따라서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직접노무비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 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총제조원가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109,000 –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직접재료비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47,000 –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27,000 =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35,000</a:t>
                      </a: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620689"/>
            <a:ext cx="8568952" cy="9787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dirty="0" smtClean="0"/>
              <a:t>11. </a:t>
            </a:r>
            <a:r>
              <a:rPr lang="ko-KR" altLang="en-US" sz="2400" b="1" dirty="0" smtClean="0"/>
              <a:t>다음 자료를 참고하여 ㈜세무의 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월 중 </a:t>
            </a:r>
            <a:r>
              <a:rPr lang="ko-KR" altLang="en-US" sz="2400" b="1" dirty="0" err="1" smtClean="0"/>
              <a:t>직접노무비를</a:t>
            </a:r>
            <a:r>
              <a:rPr lang="ko-KR" altLang="en-US" sz="2400" b="1" dirty="0" smtClean="0"/>
              <a:t> 계산하면 맞는 것은</a:t>
            </a:r>
            <a:r>
              <a:rPr lang="en-US" altLang="ko-KR" sz="2400" b="1" dirty="0" smtClean="0"/>
              <a:t>?</a:t>
            </a:r>
            <a:endParaRPr lang="ko-KR" altLang="en-US" sz="2400" dirty="0"/>
          </a:p>
        </p:txBody>
      </p:sp>
      <p:sp>
        <p:nvSpPr>
          <p:cNvPr id="7" name="직사각형 6"/>
          <p:cNvSpPr/>
          <p:nvPr/>
        </p:nvSpPr>
        <p:spPr>
          <a:xfrm>
            <a:off x="323528" y="1652607"/>
            <a:ext cx="8568952" cy="156966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6</a:t>
            </a:r>
            <a:r>
              <a:rPr lang="ko-KR" altLang="en-US" sz="2000" b="1" dirty="0" smtClean="0"/>
              <a:t>월 중 </a:t>
            </a:r>
            <a:r>
              <a:rPr lang="en-US" altLang="ko-KR" sz="2000" b="1" dirty="0" smtClean="0"/>
              <a:t>45,000</a:t>
            </a:r>
            <a:r>
              <a:rPr lang="ko-KR" altLang="en-US" sz="2000" b="1" dirty="0" smtClean="0"/>
              <a:t>원의 직접재료를 구입하였다</a:t>
            </a:r>
            <a:r>
              <a:rPr lang="en-US" altLang="ko-KR" sz="2000" b="1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6</a:t>
            </a:r>
            <a:r>
              <a:rPr lang="ko-KR" altLang="en-US" sz="2000" b="1" dirty="0" smtClean="0"/>
              <a:t>월 중 제조간접비는 </a:t>
            </a:r>
            <a:r>
              <a:rPr lang="en-US" altLang="ko-KR" sz="2000" b="1" dirty="0" smtClean="0"/>
              <a:t>27,000</a:t>
            </a:r>
            <a:r>
              <a:rPr lang="ko-KR" altLang="en-US" sz="2000" b="1" dirty="0" smtClean="0"/>
              <a:t>원이었다</a:t>
            </a:r>
            <a:r>
              <a:rPr lang="en-US" altLang="ko-KR" sz="2000" b="1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6</a:t>
            </a:r>
            <a:r>
              <a:rPr lang="ko-KR" altLang="en-US" sz="2000" b="1" dirty="0" smtClean="0"/>
              <a:t>월 중 </a:t>
            </a:r>
            <a:r>
              <a:rPr lang="ko-KR" altLang="en-US" sz="2000" b="1" dirty="0" err="1" smtClean="0"/>
              <a:t>총제조원가는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109,000</a:t>
            </a:r>
            <a:r>
              <a:rPr lang="ko-KR" altLang="en-US" sz="2000" b="1" dirty="0" smtClean="0"/>
              <a:t>원이었다</a:t>
            </a:r>
            <a:r>
              <a:rPr lang="en-US" altLang="ko-KR" sz="2000" b="1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직접재료의 </a:t>
            </a:r>
            <a:r>
              <a:rPr lang="en-US" altLang="ko-KR" sz="2000" b="1" dirty="0" smtClean="0"/>
              <a:t>6</a:t>
            </a:r>
            <a:r>
              <a:rPr lang="ko-KR" altLang="en-US" sz="2000" b="1" dirty="0" smtClean="0"/>
              <a:t>월초 재고가 </a:t>
            </a:r>
            <a:r>
              <a:rPr lang="en-US" altLang="ko-KR" sz="2000" b="1" dirty="0" smtClean="0"/>
              <a:t>8,000</a:t>
            </a:r>
            <a:r>
              <a:rPr lang="ko-KR" altLang="en-US" sz="2000" b="1" dirty="0" smtClean="0"/>
              <a:t>원이었고</a:t>
            </a:r>
            <a:r>
              <a:rPr lang="en-US" altLang="ko-KR" sz="2000" b="1" dirty="0" smtClean="0"/>
              <a:t>, 6</a:t>
            </a:r>
            <a:r>
              <a:rPr lang="ko-KR" altLang="en-US" sz="2000" b="1" dirty="0" smtClean="0"/>
              <a:t>월말 재고가 </a:t>
            </a:r>
            <a:r>
              <a:rPr lang="en-US" altLang="ko-KR" sz="2000" b="1" dirty="0" smtClean="0"/>
              <a:t>6,000</a:t>
            </a:r>
            <a:r>
              <a:rPr lang="ko-KR" altLang="en-US" sz="2000" b="1" dirty="0" smtClean="0"/>
              <a:t>원이다</a:t>
            </a:r>
            <a:r>
              <a:rPr lang="en-US" altLang="ko-KR" sz="2000" b="1" dirty="0" smtClean="0"/>
              <a:t>.</a:t>
            </a:r>
            <a:endParaRPr lang="ko-KR" altLang="en-US" sz="24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428596" y="5357826"/>
            <a:ext cx="321471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31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53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429000"/>
          <a:ext cx="8784976" cy="33575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357586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정률법 </a:t>
                      </a:r>
                      <a:r>
                        <a:rPr lang="en-US" altLang="ko-KR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장부가액</a:t>
                      </a:r>
                      <a:r>
                        <a:rPr lang="en-US" altLang="ko-KR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취득원가 </a:t>
                      </a:r>
                      <a:r>
                        <a:rPr lang="en-US" altLang="ko-KR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lang="ko-KR" altLang="en-US" sz="2200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감가상각누계액</a:t>
                      </a:r>
                      <a:r>
                        <a:rPr lang="ko-KR" altLang="en-US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x </a:t>
                      </a:r>
                      <a:r>
                        <a:rPr lang="ko-KR" altLang="en-US" sz="2200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상각율</a:t>
                      </a:r>
                      <a:endParaRPr lang="en-US" altLang="ko-KR" sz="2200" spc="-150" baseline="0" dirty="0" smtClean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2200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차연도</a:t>
                      </a:r>
                      <a:r>
                        <a:rPr lang="ko-KR" altLang="en-US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10,000,000(10,000,000 – 0)  x  0.45 = 4,500,000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2200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차연도</a:t>
                      </a:r>
                      <a:r>
                        <a:rPr lang="ko-KR" altLang="en-US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5,500,000(10,000,000 – 4,500,000) x  0.45  =</a:t>
                      </a:r>
                      <a:r>
                        <a:rPr lang="en-US" altLang="ko-KR" sz="22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2,475,000     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2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2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722556"/>
            <a:ext cx="8568952" cy="9787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dirty="0" smtClean="0"/>
              <a:t>5.  </a:t>
            </a:r>
            <a:r>
              <a:rPr lang="ko-KR" altLang="en-US" sz="2400" b="1" dirty="0" smtClean="0"/>
              <a:t>다음 자료를 보고 정률법으로 </a:t>
            </a:r>
            <a:r>
              <a:rPr lang="ko-KR" altLang="en-US" sz="2400" b="1" dirty="0" err="1" smtClean="0"/>
              <a:t>감가상각할</a:t>
            </a:r>
            <a:r>
              <a:rPr lang="ko-KR" altLang="en-US" sz="2400" b="1" dirty="0" smtClean="0"/>
              <a:t> 경우 </a:t>
            </a:r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차 회계연도에 계상될 감가상각비로 맞는 것은</a:t>
            </a:r>
            <a:r>
              <a:rPr lang="en-US" altLang="ko-KR" sz="2400" b="1" dirty="0" smtClean="0"/>
              <a:t>?</a:t>
            </a:r>
            <a:endParaRPr lang="ko-KR" altLang="en-US" sz="2400" dirty="0"/>
          </a:p>
        </p:txBody>
      </p:sp>
      <p:sp>
        <p:nvSpPr>
          <p:cNvPr id="7" name="직사각형 6"/>
          <p:cNvSpPr/>
          <p:nvPr/>
        </p:nvSpPr>
        <p:spPr>
          <a:xfrm>
            <a:off x="214282" y="1652607"/>
            <a:ext cx="8678198" cy="830997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  </a:t>
            </a:r>
            <a:r>
              <a:rPr lang="ko-KR" altLang="en-US" sz="2000" b="1" dirty="0" smtClean="0"/>
              <a:t>취득원가 </a:t>
            </a:r>
            <a:r>
              <a:rPr lang="en-US" altLang="ko-KR" sz="2000" b="1" dirty="0" smtClean="0"/>
              <a:t>: 10,000,000</a:t>
            </a:r>
            <a:r>
              <a:rPr lang="ko-KR" altLang="en-US" sz="2000" b="1" dirty="0" smtClean="0"/>
              <a:t>원                 잔존가치 </a:t>
            </a:r>
            <a:r>
              <a:rPr lang="en-US" altLang="ko-KR" sz="2000" b="1" dirty="0" smtClean="0"/>
              <a:t>: 1,000,000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  </a:t>
            </a:r>
            <a:r>
              <a:rPr lang="ko-KR" altLang="en-US" sz="2000" b="1" dirty="0" smtClean="0"/>
              <a:t>내용연수 </a:t>
            </a:r>
            <a:r>
              <a:rPr lang="en-US" altLang="ko-KR" sz="2000" b="1" dirty="0" smtClean="0"/>
              <a:t>: 5</a:t>
            </a:r>
            <a:r>
              <a:rPr lang="ko-KR" altLang="en-US" sz="2000" b="1" dirty="0" smtClean="0"/>
              <a:t>년                              </a:t>
            </a:r>
            <a:r>
              <a:rPr lang="ko-KR" altLang="en-US" sz="2000" b="1" dirty="0" err="1" smtClean="0"/>
              <a:t>상각율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0.45(</a:t>
            </a:r>
            <a:r>
              <a:rPr lang="ko-KR" altLang="en-US" sz="2000" b="1" dirty="0" smtClean="0"/>
              <a:t>가정</a:t>
            </a:r>
            <a:r>
              <a:rPr lang="en-US" altLang="ko-KR" sz="2000" b="1" dirty="0" smtClean="0"/>
              <a:t>)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32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53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429000"/>
          <a:ext cx="8784976" cy="33575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357586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당기총제조비용</a:t>
                      </a: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직접재료비 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lang="ko-KR" altLang="en-US" sz="2000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직접노무비</a:t>
                      </a: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 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외주가공비</a:t>
                      </a:r>
                      <a:endParaRPr lang="en-US" altLang="ko-KR" sz="2000" spc="-150" baseline="0" dirty="0" smtClean="0">
                        <a:solidFill>
                          <a:srgbClr val="0000FF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=  800,000    +  1,000,000  +  1,400,000   +  500,000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= 3,700,000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당기제품제조원가</a:t>
                      </a: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기초재공품재고액</a:t>
                      </a: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lang="ko-KR" altLang="en-US" sz="2000" spc="-150" baseline="0" dirty="0" err="1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당기총제조비용</a:t>
                      </a: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lang="ko-KR" altLang="en-US" sz="2000" spc="-15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기말재공품재고액</a:t>
                      </a: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3,550,000       = 1,500,000              + 3,700,000          -         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따라서</a:t>
                      </a:r>
                      <a:r>
                        <a:rPr lang="en-US" altLang="ko-KR" sz="2000" spc="-150" baseline="0" dirty="0" smtClean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 </a:t>
                      </a:r>
                      <a:r>
                        <a:rPr lang="ko-KR" altLang="en-US" sz="2000" spc="-15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기말재공품재고액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1,650,000         </a:t>
                      </a: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893205"/>
            <a:ext cx="8568952" cy="5355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dirty="0" smtClean="0"/>
              <a:t>11. </a:t>
            </a:r>
            <a:r>
              <a:rPr lang="ko-KR" altLang="en-US" sz="2400" b="1" dirty="0" smtClean="0"/>
              <a:t>다음 자료에서 </a:t>
            </a:r>
            <a:r>
              <a:rPr lang="ko-KR" altLang="en-US" sz="2400" b="1" dirty="0" err="1" smtClean="0"/>
              <a:t>기말재공품재고액은</a:t>
            </a:r>
            <a:r>
              <a:rPr lang="ko-KR" altLang="en-US" sz="2400" b="1" dirty="0" smtClean="0"/>
              <a:t> 얼마인가</a:t>
            </a:r>
            <a:r>
              <a:rPr lang="en-US" altLang="ko-KR" sz="2400" b="1" dirty="0" smtClean="0"/>
              <a:t>?</a:t>
            </a:r>
            <a:endParaRPr lang="ko-KR" altLang="en-US" sz="2400" dirty="0"/>
          </a:p>
        </p:txBody>
      </p:sp>
      <p:sp>
        <p:nvSpPr>
          <p:cNvPr id="7" name="직사각형 6"/>
          <p:cNvSpPr/>
          <p:nvPr/>
        </p:nvSpPr>
        <p:spPr>
          <a:xfrm>
            <a:off x="323528" y="1652607"/>
            <a:ext cx="8568952" cy="156966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  ①직접재료비 </a:t>
            </a:r>
            <a:r>
              <a:rPr lang="en-US" altLang="ko-KR" sz="2000" b="1" dirty="0" smtClean="0"/>
              <a:t>: 800,000            ②</a:t>
            </a:r>
            <a:r>
              <a:rPr lang="ko-KR" altLang="en-US" sz="2000" b="1" dirty="0" err="1" smtClean="0"/>
              <a:t>직접노무비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1,000,000   </a:t>
            </a:r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  ③제조간접비 </a:t>
            </a:r>
            <a:r>
              <a:rPr lang="en-US" altLang="ko-KR" sz="2000" b="1" dirty="0" smtClean="0"/>
              <a:t>: 1,400,000         ④</a:t>
            </a:r>
            <a:r>
              <a:rPr lang="ko-KR" altLang="en-US" sz="2000" b="1" dirty="0" smtClean="0"/>
              <a:t>외주가공비 </a:t>
            </a:r>
            <a:r>
              <a:rPr lang="en-US" altLang="ko-KR" sz="2000" b="1" dirty="0" smtClean="0"/>
              <a:t>: 500,000   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 </a:t>
            </a:r>
            <a:r>
              <a:rPr lang="ko-KR" altLang="en-US" sz="2000" b="1" dirty="0" err="1" smtClean="0"/>
              <a:t>기초재공품재고액</a:t>
            </a:r>
            <a:r>
              <a:rPr lang="en-US" altLang="ko-KR" sz="2000" b="1" dirty="0" smtClean="0"/>
              <a:t>:1,500,000    </a:t>
            </a:r>
            <a:r>
              <a:rPr lang="ko-KR" altLang="en-US" sz="2000" b="1" dirty="0" err="1" smtClean="0"/>
              <a:t>당기제품제조원가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3,550,000</a:t>
            </a:r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 단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①</a:t>
            </a:r>
            <a:r>
              <a:rPr lang="en-US" altLang="ko-KR" sz="2000" b="1" dirty="0" smtClean="0"/>
              <a:t>, ②, </a:t>
            </a:r>
            <a:r>
              <a:rPr lang="ko-KR" altLang="en-US" sz="2000" b="1" dirty="0" smtClean="0"/>
              <a:t>③</a:t>
            </a:r>
            <a:r>
              <a:rPr lang="en-US" altLang="ko-KR" sz="2000" b="1" dirty="0" smtClean="0"/>
              <a:t>, ④</a:t>
            </a:r>
            <a:r>
              <a:rPr lang="ko-KR" altLang="en-US" sz="2000" b="1" dirty="0" smtClean="0"/>
              <a:t>는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모두 당기에 발생한 금액이다</a:t>
            </a:r>
            <a:r>
              <a:rPr lang="en-US" altLang="ko-KR" sz="2000" b="1" dirty="0" smtClean="0"/>
              <a:t>.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33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53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전산회계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급 기출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143248"/>
          <a:ext cx="8784976" cy="3643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643338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71406" y="714356"/>
            <a:ext cx="8568952" cy="7945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13. </a:t>
            </a:r>
            <a:r>
              <a:rPr lang="ko-KR" altLang="en-US" sz="2000" b="1" dirty="0" smtClean="0"/>
              <a:t>종합원가계산을 이용하는 기업의 가공비 </a:t>
            </a:r>
            <a:r>
              <a:rPr lang="ko-KR" altLang="en-US" sz="2000" b="1" dirty="0" err="1" smtClean="0"/>
              <a:t>완성품환산량을</a:t>
            </a:r>
            <a:r>
              <a:rPr lang="ko-KR" altLang="en-US" sz="2000" b="1" dirty="0" smtClean="0"/>
              <a:t> 계산하면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323528" y="1500174"/>
            <a:ext cx="8568952" cy="156966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err="1" smtClean="0"/>
              <a:t>기초재공품</a:t>
            </a:r>
            <a:r>
              <a:rPr lang="en-US" altLang="ko-KR" sz="2000" b="1" dirty="0" smtClean="0"/>
              <a:t>:2,000</a:t>
            </a:r>
            <a:r>
              <a:rPr lang="ko-KR" altLang="en-US" sz="2000" b="1" dirty="0" smtClean="0"/>
              <a:t>개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완성도</a:t>
            </a:r>
            <a:r>
              <a:rPr lang="en-US" altLang="ko-KR" sz="2000" b="1" dirty="0" smtClean="0"/>
              <a:t>30%)          </a:t>
            </a:r>
            <a:r>
              <a:rPr lang="ko-KR" altLang="en-US" sz="2000" b="1" dirty="0" err="1" smtClean="0"/>
              <a:t>당기착수량</a:t>
            </a:r>
            <a:r>
              <a:rPr lang="en-US" altLang="ko-KR" sz="2000" b="1" dirty="0" smtClean="0"/>
              <a:t>:8,000</a:t>
            </a:r>
            <a:r>
              <a:rPr lang="ko-KR" altLang="en-US" sz="2000" b="1" dirty="0" smtClean="0"/>
              <a:t>개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sz="2000" b="1" dirty="0" err="1" smtClean="0"/>
              <a:t>당기완성품</a:t>
            </a:r>
            <a:r>
              <a:rPr lang="en-US" altLang="ko-KR" sz="2000" b="1" dirty="0" smtClean="0"/>
              <a:t>:7,000</a:t>
            </a:r>
            <a:r>
              <a:rPr lang="ko-KR" altLang="en-US" sz="2000" b="1" dirty="0" smtClean="0"/>
              <a:t>개                           </a:t>
            </a:r>
            <a:r>
              <a:rPr lang="ko-KR" altLang="en-US" sz="2000" b="1" dirty="0" err="1" smtClean="0"/>
              <a:t>기말재공품</a:t>
            </a:r>
            <a:r>
              <a:rPr lang="en-US" altLang="ko-KR" sz="2000" b="1" dirty="0" smtClean="0"/>
              <a:t>:3,000</a:t>
            </a:r>
            <a:r>
              <a:rPr lang="ko-KR" altLang="en-US" sz="2000" b="1" dirty="0" smtClean="0"/>
              <a:t>개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완성도</a:t>
            </a:r>
            <a:r>
              <a:rPr lang="en-US" altLang="ko-KR" sz="2000" b="1" dirty="0" smtClean="0"/>
              <a:t>30%)</a:t>
            </a:r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재료는 </a:t>
            </a:r>
            <a:r>
              <a:rPr lang="ko-KR" altLang="en-US" sz="2000" b="1" dirty="0" err="1" smtClean="0"/>
              <a:t>공정초에</a:t>
            </a:r>
            <a:r>
              <a:rPr lang="ko-KR" altLang="en-US" sz="2000" b="1" dirty="0" smtClean="0"/>
              <a:t> 전량 투입되고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가공비는 공정전반에 걸쳐 균등투입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sz="2000" b="1" dirty="0" smtClean="0"/>
              <a:t>원가흐름에 대한 가정으로 선입선출법을 사용</a:t>
            </a:r>
            <a:endParaRPr lang="ko-KR" alt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08821" y="3143248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err="1" smtClean="0">
                <a:solidFill>
                  <a:srgbClr val="0000FF"/>
                </a:solidFill>
              </a:rPr>
              <a:t>재공품</a:t>
            </a:r>
            <a:endParaRPr lang="ko-KR" altLang="en-US" sz="2000" b="1" dirty="0">
              <a:solidFill>
                <a:srgbClr val="0000FF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285720" y="3500438"/>
            <a:ext cx="350046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rot="5400000">
            <a:off x="571472" y="4929198"/>
            <a:ext cx="285752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285720" y="5857892"/>
            <a:ext cx="350046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285720" y="3571876"/>
            <a:ext cx="1643074" cy="71438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기초</a:t>
            </a:r>
            <a:r>
              <a:rPr lang="en-US" altLang="ko-KR" b="1" dirty="0" smtClean="0"/>
              <a:t>2,000</a:t>
            </a:r>
            <a:r>
              <a:rPr lang="ko-KR" altLang="en-US" b="1" dirty="0" smtClean="0"/>
              <a:t>개</a:t>
            </a:r>
            <a:endParaRPr lang="en-US" altLang="ko-KR" b="1" dirty="0" smtClean="0"/>
          </a:p>
          <a:p>
            <a:pPr algn="ctr"/>
            <a:r>
              <a:rPr lang="en-US" altLang="ko-KR" b="1" dirty="0" smtClean="0"/>
              <a:t>(</a:t>
            </a:r>
            <a:r>
              <a:rPr lang="ko-KR" altLang="en-US" b="1" dirty="0" smtClean="0"/>
              <a:t>완성도</a:t>
            </a:r>
            <a:r>
              <a:rPr lang="en-US" altLang="ko-KR" b="1" dirty="0" smtClean="0"/>
              <a:t>30%)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285720" y="4286256"/>
            <a:ext cx="1643074" cy="157163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err="1" smtClean="0"/>
              <a:t>당기착수</a:t>
            </a:r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8,000</a:t>
            </a:r>
            <a:r>
              <a:rPr lang="ko-KR" altLang="en-US" sz="2000" b="1" dirty="0" smtClean="0"/>
              <a:t>개</a:t>
            </a:r>
            <a:endParaRPr lang="ko-KR" alt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57158" y="6143644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8596" y="5929330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10,000</a:t>
            </a:r>
            <a:r>
              <a:rPr lang="ko-KR" altLang="en-US" sz="2000" b="1" dirty="0" smtClean="0"/>
              <a:t>개</a:t>
            </a:r>
            <a:endParaRPr lang="ko-KR" altLang="en-US" sz="2000" b="1" dirty="0"/>
          </a:p>
        </p:txBody>
      </p:sp>
      <p:sp>
        <p:nvSpPr>
          <p:cNvPr id="21" name="직사각형 20"/>
          <p:cNvSpPr/>
          <p:nvPr/>
        </p:nvSpPr>
        <p:spPr>
          <a:xfrm>
            <a:off x="2071670" y="3571876"/>
            <a:ext cx="1643074" cy="150019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완성품</a:t>
            </a:r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7,000</a:t>
            </a:r>
            <a:r>
              <a:rPr lang="ko-KR" altLang="en-US" sz="2000" b="1" dirty="0" smtClean="0"/>
              <a:t>개</a:t>
            </a:r>
            <a:endParaRPr lang="ko-KR" altLang="en-US" sz="2000" b="1" dirty="0"/>
          </a:p>
        </p:txBody>
      </p:sp>
      <p:sp>
        <p:nvSpPr>
          <p:cNvPr id="22" name="직사각형 21"/>
          <p:cNvSpPr/>
          <p:nvPr/>
        </p:nvSpPr>
        <p:spPr>
          <a:xfrm>
            <a:off x="2071670" y="5072074"/>
            <a:ext cx="1643074" cy="78581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기말</a:t>
            </a:r>
            <a:r>
              <a:rPr lang="en-US" altLang="ko-KR" b="1" dirty="0" smtClean="0"/>
              <a:t>3,000</a:t>
            </a:r>
            <a:r>
              <a:rPr lang="ko-KR" altLang="en-US" b="1" dirty="0" smtClean="0"/>
              <a:t>개</a:t>
            </a:r>
            <a:endParaRPr lang="en-US" altLang="ko-KR" b="1" dirty="0" smtClean="0"/>
          </a:p>
          <a:p>
            <a:pPr algn="ctr"/>
            <a:r>
              <a:rPr lang="en-US" altLang="ko-KR" b="1" dirty="0" smtClean="0"/>
              <a:t>(</a:t>
            </a:r>
            <a:r>
              <a:rPr lang="ko-KR" altLang="en-US" b="1" dirty="0" smtClean="0"/>
              <a:t>완성도</a:t>
            </a:r>
            <a:r>
              <a:rPr lang="en-US" altLang="ko-KR" b="1" dirty="0" smtClean="0"/>
              <a:t>30%)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46561" y="5929330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10,000</a:t>
            </a:r>
            <a:r>
              <a:rPr lang="ko-KR" altLang="en-US" sz="2000" b="1" dirty="0" smtClean="0"/>
              <a:t>개</a:t>
            </a:r>
            <a:endParaRPr lang="ko-KR" alt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143372" y="3571876"/>
            <a:ext cx="43652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rgbClr val="0000FF"/>
                </a:solidFill>
              </a:rPr>
              <a:t>완성품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7,000</a:t>
            </a:r>
            <a:r>
              <a:rPr lang="ko-KR" altLang="en-US" sz="2000" dirty="0" smtClean="0"/>
              <a:t>개</a:t>
            </a:r>
            <a:endParaRPr lang="en-US" altLang="ko-KR" sz="2000" dirty="0" smtClean="0"/>
          </a:p>
          <a:p>
            <a:r>
              <a:rPr lang="en-US" altLang="ko-KR" sz="2000" dirty="0" smtClean="0"/>
              <a:t>= </a:t>
            </a:r>
            <a:r>
              <a:rPr lang="ko-KR" altLang="en-US" sz="2000" dirty="0" smtClean="0"/>
              <a:t>기초 </a:t>
            </a:r>
            <a:r>
              <a:rPr lang="en-US" altLang="ko-KR" sz="2000" dirty="0" smtClean="0"/>
              <a:t>1,400</a:t>
            </a:r>
            <a:r>
              <a:rPr lang="ko-KR" altLang="en-US" sz="2000" dirty="0" smtClean="0"/>
              <a:t>개 가공</a:t>
            </a:r>
            <a:r>
              <a:rPr lang="en-US" altLang="ko-KR" sz="2000" dirty="0" smtClean="0"/>
              <a:t>(2,000</a:t>
            </a:r>
            <a:r>
              <a:rPr lang="ko-KR" altLang="en-US" sz="2000" dirty="0" smtClean="0"/>
              <a:t>개 </a:t>
            </a:r>
            <a:r>
              <a:rPr lang="en-US" altLang="ko-KR" sz="2000" dirty="0" smtClean="0"/>
              <a:t>x 70%)</a:t>
            </a:r>
          </a:p>
          <a:p>
            <a:r>
              <a:rPr lang="en-US" altLang="ko-KR" sz="2000" dirty="0" smtClean="0"/>
              <a:t>  + </a:t>
            </a:r>
            <a:r>
              <a:rPr lang="ko-KR" altLang="en-US" sz="2000" dirty="0" smtClean="0"/>
              <a:t>당기 </a:t>
            </a:r>
            <a:r>
              <a:rPr lang="en-US" altLang="ko-KR" sz="2000" dirty="0" smtClean="0"/>
              <a:t>5,000</a:t>
            </a:r>
            <a:r>
              <a:rPr lang="ko-KR" altLang="en-US" sz="2000" dirty="0" smtClean="0"/>
              <a:t>개 가공</a:t>
            </a:r>
            <a:endParaRPr lang="en-US" altLang="ko-KR" sz="2000" dirty="0" smtClean="0"/>
          </a:p>
          <a:p>
            <a:r>
              <a:rPr lang="en-US" altLang="ko-KR" sz="2000" dirty="0" smtClean="0"/>
              <a:t>= 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6,400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개 가공</a:t>
            </a:r>
            <a:endParaRPr lang="ko-KR" altLang="en-US" sz="2000" b="1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3372" y="5072074"/>
            <a:ext cx="35654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err="1" smtClean="0">
                <a:solidFill>
                  <a:srgbClr val="0000FF"/>
                </a:solidFill>
              </a:rPr>
              <a:t>기말재공품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3,000</a:t>
            </a:r>
            <a:r>
              <a:rPr lang="ko-KR" altLang="en-US" sz="2000" dirty="0" smtClean="0"/>
              <a:t>개</a:t>
            </a:r>
            <a:endParaRPr lang="en-US" altLang="ko-KR" sz="2000" dirty="0" smtClean="0"/>
          </a:p>
          <a:p>
            <a:r>
              <a:rPr lang="en-US" altLang="ko-KR" sz="2000" dirty="0" smtClean="0"/>
              <a:t>= 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900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개 가공</a:t>
            </a:r>
            <a:r>
              <a:rPr lang="en-US" altLang="ko-KR" sz="2000" dirty="0" smtClean="0"/>
              <a:t>(3,000</a:t>
            </a:r>
            <a:r>
              <a:rPr lang="ko-KR" altLang="en-US" sz="2000" dirty="0" smtClean="0"/>
              <a:t>개 </a:t>
            </a:r>
            <a:r>
              <a:rPr lang="en-US" altLang="ko-KR" sz="2000" dirty="0" smtClean="0"/>
              <a:t>x 30%)</a:t>
            </a:r>
          </a:p>
        </p:txBody>
      </p:sp>
      <p:sp>
        <p:nvSpPr>
          <p:cNvPr id="26" name="왼쪽 중괄호 25"/>
          <p:cNvSpPr/>
          <p:nvPr/>
        </p:nvSpPr>
        <p:spPr>
          <a:xfrm>
            <a:off x="3929058" y="3714752"/>
            <a:ext cx="214314" cy="100013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왼쪽 중괄호 26"/>
          <p:cNvSpPr/>
          <p:nvPr/>
        </p:nvSpPr>
        <p:spPr>
          <a:xfrm>
            <a:off x="4000496" y="5143512"/>
            <a:ext cx="214314" cy="64294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4143372" y="6007262"/>
            <a:ext cx="4100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따라서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당기 가공비 </a:t>
            </a:r>
            <a:r>
              <a:rPr lang="ko-KR" altLang="en-US" sz="2000" dirty="0" err="1" smtClean="0"/>
              <a:t>완성품환산량</a:t>
            </a:r>
            <a:endParaRPr lang="en-US" altLang="ko-KR" sz="2000" dirty="0" smtClean="0"/>
          </a:p>
          <a:p>
            <a:r>
              <a:rPr lang="en-US" altLang="ko-KR" sz="2000" dirty="0" smtClean="0"/>
              <a:t>=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7,300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개</a:t>
            </a:r>
            <a:endParaRPr lang="en-US" altLang="ko-KR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573016"/>
          <a:ext cx="8784976" cy="31683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16835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*</a:t>
                      </a:r>
                      <a:r>
                        <a:rPr lang="en-US" altLang="ko-KR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40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동력부문</a:t>
                      </a:r>
                      <a:r>
                        <a:rPr lang="ko-KR" altLang="en-US" sz="24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을 절단부문에 배부 </a:t>
                      </a:r>
                      <a:endParaRPr lang="en-US" altLang="ko-KR" sz="240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= 30,000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600KWH / 1,000KWH = </a:t>
                      </a:r>
                      <a:r>
                        <a:rPr lang="en-US" altLang="ko-KR" sz="24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18,000</a:t>
                      </a:r>
                      <a:r>
                        <a:rPr lang="ko-KR" altLang="en-US" sz="24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400" spc="-150" baseline="0" dirty="0" smtClean="0">
                        <a:solidFill>
                          <a:srgbClr val="0033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*</a:t>
                      </a:r>
                      <a:r>
                        <a:rPr lang="ko-KR" altLang="en-US" sz="24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수선부문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을 절단부문에 배부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= 14,000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40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100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</a:t>
                      </a:r>
                      <a:r>
                        <a:rPr lang="en-US" altLang="ko-KR" sz="24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5,600</a:t>
                      </a:r>
                      <a:r>
                        <a:rPr lang="ko-KR" altLang="en-US" sz="24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400" spc="-15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* 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따라서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18,000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+ 5,600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en-US" altLang="ko-KR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23,600</a:t>
                      </a:r>
                      <a:r>
                        <a:rPr lang="ko-KR" altLang="en-US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4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620689"/>
            <a:ext cx="856895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13. </a:t>
            </a:r>
            <a:r>
              <a:rPr lang="ko-KR" altLang="en-US" sz="2000" b="1" dirty="0" smtClean="0"/>
              <a:t>다음 보조부문의 원가를 </a:t>
            </a:r>
            <a:r>
              <a:rPr lang="ko-KR" altLang="en-US" sz="2000" b="1" dirty="0" err="1" smtClean="0"/>
              <a:t>직접배부법을</a:t>
            </a:r>
            <a:r>
              <a:rPr lang="ko-KR" altLang="en-US" sz="2000" b="1" dirty="0" smtClean="0"/>
              <a:t> 사용하여 제조부문에 배부할 경우 제조부문 중 절단부문에 배부되는 보조부문의 원가는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23530" y="1574800"/>
          <a:ext cx="8496940" cy="1854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99388"/>
                <a:gridCol w="1699388"/>
                <a:gridCol w="1699388"/>
                <a:gridCol w="1699388"/>
                <a:gridCol w="169938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 분 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제조부문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보조부문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절단부문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조립부문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동력부문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수선부문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pc="-150" dirty="0" err="1" smtClean="0"/>
                        <a:t>자기부문발생액</a:t>
                      </a:r>
                      <a:endParaRPr lang="ko-KR" altLang="en-US" spc="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72,000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68,000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30,000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14,000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동력부문</a:t>
                      </a:r>
                      <a:r>
                        <a:rPr lang="en-US" altLang="ko-KR" dirty="0" smtClean="0"/>
                        <a:t>(KWH)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500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수선부문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횟수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1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926000"/>
          <a:ext cx="8784976" cy="38153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815368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선입선출법은 기초의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재공을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먼저 가공한 후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당기착수에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들어간다는 물량의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흐름을 가정하여 완성품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환산량을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계산한다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ko-KR" altLang="en-US" sz="22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기초재공품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2,000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 </a:t>
                      </a: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완성도</a:t>
                      </a: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70% = </a:t>
                      </a:r>
                      <a:r>
                        <a:rPr lang="en-US" altLang="ko-KR" sz="22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1,400</a:t>
                      </a:r>
                      <a:r>
                        <a:rPr lang="ko-KR" altLang="en-US" sz="22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 가공</a:t>
                      </a:r>
                      <a:endParaRPr lang="en-US" altLang="ko-KR" sz="2200" spc="-150" baseline="0" dirty="0" smtClean="0">
                        <a:solidFill>
                          <a:srgbClr val="0033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200" spc="-3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lang="ko-KR" altLang="en-US" sz="2200" spc="-3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당기착수하여</a:t>
                      </a:r>
                      <a:r>
                        <a:rPr lang="ko-KR" altLang="en-US" sz="2200" spc="-3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200" spc="-3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당기완성수량</a:t>
                      </a:r>
                      <a:r>
                        <a:rPr lang="ko-KR" altLang="en-US" sz="2200" spc="-3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3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(1,200</a:t>
                      </a:r>
                      <a:r>
                        <a:rPr lang="ko-KR" altLang="en-US" sz="2200" spc="-3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2200" spc="-3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r>
                        <a:rPr lang="ko-KR" altLang="en-US" sz="2200" spc="-3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기말재공품</a:t>
                      </a:r>
                      <a:r>
                        <a:rPr lang="en-US" altLang="ko-KR" sz="2200" spc="-3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3,000</a:t>
                      </a:r>
                      <a:r>
                        <a:rPr lang="ko-KR" altLang="en-US" sz="2200" spc="-3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2200" spc="-3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= </a:t>
                      </a:r>
                      <a:r>
                        <a:rPr lang="en-US" altLang="ko-KR" sz="2200" spc="-30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9,000</a:t>
                      </a:r>
                      <a:r>
                        <a:rPr lang="ko-KR" altLang="en-US" sz="2200" spc="-30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 가공</a:t>
                      </a:r>
                      <a:endParaRPr lang="en-US" altLang="ko-KR" sz="2200" spc="-300" baseline="0" dirty="0" smtClean="0">
                        <a:solidFill>
                          <a:srgbClr val="0033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</a:t>
                      </a:r>
                      <a:r>
                        <a:rPr lang="ko-KR" altLang="en-US" sz="22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기말재공품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3,000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 </a:t>
                      </a: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</a:t>
                      </a:r>
                      <a:r>
                        <a:rPr lang="ko-KR" altLang="en-US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완성도 </a:t>
                      </a: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40% = </a:t>
                      </a:r>
                      <a:r>
                        <a:rPr lang="en-US" altLang="ko-KR" sz="22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1,200</a:t>
                      </a:r>
                      <a:r>
                        <a:rPr lang="ko-KR" altLang="en-US" sz="22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 가공</a:t>
                      </a:r>
                      <a:endParaRPr lang="en-US" altLang="ko-KR" sz="2200" spc="-150" baseline="0" dirty="0" smtClean="0">
                        <a:solidFill>
                          <a:srgbClr val="0033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en-US" altLang="ko-KR" sz="22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</a:t>
                      </a:r>
                      <a:r>
                        <a:rPr lang="en-US" altLang="ko-KR" sz="22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11,600</a:t>
                      </a:r>
                      <a:r>
                        <a:rPr lang="ko-KR" altLang="en-US" sz="22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endParaRPr lang="en-US" altLang="ko-KR" sz="22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endParaRPr lang="en-US" altLang="ko-KR" sz="8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2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만일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평균법이라면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 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기초재공품의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완성도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30%(2,000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ⅹ30%=600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가공을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0%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로 가정하고 당기에 모두 착수 및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가공한것으로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계산하므로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완성품환산량은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개가 더 많아진다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620689"/>
            <a:ext cx="8568952" cy="9350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dirty="0" smtClean="0"/>
              <a:t>14. </a:t>
            </a:r>
            <a:r>
              <a:rPr lang="ko-KR" altLang="en-US" sz="2400" b="1" dirty="0" smtClean="0"/>
              <a:t>다음 가공비의 자료에 의하여 </a:t>
            </a:r>
            <a:r>
              <a:rPr lang="ko-KR" altLang="en-US" sz="2400" b="1" dirty="0" err="1" smtClean="0"/>
              <a:t>완성품환산량을</a:t>
            </a:r>
            <a:r>
              <a:rPr lang="ko-KR" altLang="en-US" sz="2400" b="1" dirty="0" smtClean="0"/>
              <a:t> 산출하였을 경우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선입선출법에 의한 </a:t>
            </a:r>
            <a:r>
              <a:rPr lang="ko-KR" altLang="en-US" sz="2400" b="1" dirty="0" err="1" smtClean="0"/>
              <a:t>완성품환산량은</a:t>
            </a:r>
            <a:r>
              <a:rPr lang="ko-KR" altLang="en-US" sz="2400" b="1" dirty="0" smtClean="0"/>
              <a:t> 몇 개인가</a:t>
            </a:r>
            <a:r>
              <a:rPr lang="en-US" altLang="ko-KR" sz="2400" b="1" dirty="0" smtClean="0"/>
              <a:t>?</a:t>
            </a:r>
            <a:endParaRPr lang="ko-KR" altLang="en-US" sz="2400" dirty="0"/>
          </a:p>
        </p:txBody>
      </p:sp>
      <p:sp>
        <p:nvSpPr>
          <p:cNvPr id="7" name="직사각형 6"/>
          <p:cNvSpPr/>
          <p:nvPr/>
        </p:nvSpPr>
        <p:spPr>
          <a:xfrm>
            <a:off x="323528" y="1652607"/>
            <a:ext cx="8568952" cy="120032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   </a:t>
            </a:r>
            <a:r>
              <a:rPr lang="ko-KR" altLang="en-US" sz="2000" b="1" dirty="0" err="1" smtClean="0"/>
              <a:t>기초재공품수량</a:t>
            </a:r>
            <a:r>
              <a:rPr lang="ko-KR" altLang="en-US" sz="2000" b="1" dirty="0" smtClean="0"/>
              <a:t>          </a:t>
            </a:r>
            <a:r>
              <a:rPr lang="en-US" altLang="ko-KR" sz="2000" b="1" dirty="0" smtClean="0"/>
              <a:t>2,000</a:t>
            </a:r>
            <a:r>
              <a:rPr lang="ko-KR" altLang="en-US" sz="2000" b="1" dirty="0" smtClean="0"/>
              <a:t>개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완성도 </a:t>
            </a:r>
            <a:r>
              <a:rPr lang="en-US" altLang="ko-KR" sz="2000" b="1" dirty="0" smtClean="0"/>
              <a:t>30%)</a:t>
            </a:r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   </a:t>
            </a:r>
            <a:r>
              <a:rPr lang="ko-KR" altLang="en-US" sz="2000" b="1" dirty="0" err="1" smtClean="0"/>
              <a:t>당기착수량</a:t>
            </a:r>
            <a:r>
              <a:rPr lang="ko-KR" altLang="en-US" sz="2000" b="1" dirty="0" smtClean="0"/>
              <a:t>                </a:t>
            </a:r>
            <a:r>
              <a:rPr lang="en-US" altLang="ko-KR" sz="2000" b="1" dirty="0" smtClean="0"/>
              <a:t>12,000</a:t>
            </a:r>
            <a:r>
              <a:rPr lang="ko-KR" altLang="en-US" sz="2000" b="1" dirty="0" smtClean="0"/>
              <a:t>개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   </a:t>
            </a:r>
            <a:r>
              <a:rPr lang="ko-KR" altLang="en-US" sz="2000" b="1" dirty="0" err="1" smtClean="0"/>
              <a:t>기말재공품수량</a:t>
            </a:r>
            <a:r>
              <a:rPr lang="ko-KR" altLang="en-US" sz="2000" b="1" dirty="0" smtClean="0"/>
              <a:t>          </a:t>
            </a:r>
            <a:r>
              <a:rPr lang="en-US" altLang="ko-KR" sz="2000" b="1" dirty="0" smtClean="0"/>
              <a:t>3,000</a:t>
            </a:r>
            <a:r>
              <a:rPr lang="ko-KR" altLang="en-US" sz="2000" b="1" dirty="0" smtClean="0"/>
              <a:t>개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완성도 </a:t>
            </a:r>
            <a:r>
              <a:rPr lang="en-US" altLang="ko-KR" sz="2000" b="1" dirty="0" smtClean="0"/>
              <a:t>40%)</a:t>
            </a:r>
            <a:endParaRPr lang="ko-KR" altLang="en-US" sz="2400" b="1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251520" y="4941168"/>
            <a:ext cx="83529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2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79512" y="690208"/>
            <a:ext cx="8712968" cy="7945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8. </a:t>
            </a:r>
            <a:r>
              <a:rPr lang="ko-KR" altLang="en-US" sz="2000" b="1" dirty="0" err="1" smtClean="0"/>
              <a:t>금양상사는</a:t>
            </a:r>
            <a:r>
              <a:rPr lang="ko-KR" altLang="en-US" sz="2000" b="1" dirty="0" smtClean="0"/>
              <a:t> </a:t>
            </a:r>
            <a:r>
              <a:rPr lang="ko-KR" altLang="en-US" sz="2000" b="1" dirty="0" err="1" smtClean="0"/>
              <a:t>결산시</a:t>
            </a:r>
            <a:r>
              <a:rPr lang="ko-KR" altLang="en-US" sz="2000" b="1" dirty="0" smtClean="0"/>
              <a:t> </a:t>
            </a:r>
            <a:r>
              <a:rPr lang="ko-KR" altLang="en-US" sz="2000" b="1" dirty="0" err="1" smtClean="0"/>
              <a:t>당기순이익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540,000</a:t>
            </a:r>
            <a:r>
              <a:rPr lang="ko-KR" altLang="en-US" sz="2000" b="1" dirty="0" smtClean="0"/>
              <a:t>원이 산출되었으나 다음과 같은 누락사항을 발견하였다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이를 반영한 후의 정확한 순이익으로 옳은 것은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251520" y="5661248"/>
            <a:ext cx="83529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251520" y="1556792"/>
            <a:ext cx="8568952" cy="830997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err="1" smtClean="0"/>
              <a:t>당기분</a:t>
            </a:r>
            <a:r>
              <a:rPr lang="ko-KR" altLang="en-US" sz="2000" b="1" dirty="0" smtClean="0"/>
              <a:t> 설정 퇴직급여 </a:t>
            </a:r>
            <a:r>
              <a:rPr lang="en-US" altLang="ko-KR" sz="2000" b="1" dirty="0" smtClean="0"/>
              <a:t>6,000 </a:t>
            </a:r>
            <a:r>
              <a:rPr lang="ko-KR" altLang="en-US" sz="2000" b="1" dirty="0" err="1" smtClean="0"/>
              <a:t>계상누락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   </a:t>
            </a:r>
            <a:r>
              <a:rPr lang="ko-KR" altLang="en-US" sz="2000" b="1" dirty="0" smtClean="0"/>
              <a:t>개발비 </a:t>
            </a:r>
            <a:r>
              <a:rPr lang="ko-KR" altLang="en-US" sz="2000" b="1" dirty="0" err="1" smtClean="0"/>
              <a:t>상각액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8,000 </a:t>
            </a:r>
            <a:r>
              <a:rPr lang="ko-KR" altLang="en-US" sz="2000" b="1" dirty="0" err="1" smtClean="0"/>
              <a:t>계상누락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sz="2000" b="1" dirty="0" err="1" smtClean="0"/>
              <a:t>대손상각비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5,000 </a:t>
            </a:r>
            <a:r>
              <a:rPr lang="ko-KR" altLang="en-US" sz="2000" b="1" dirty="0" err="1" smtClean="0"/>
              <a:t>계상누락</a:t>
            </a:r>
            <a:r>
              <a:rPr lang="ko-KR" altLang="en-US" sz="2000" b="1" dirty="0" smtClean="0"/>
              <a:t>         단기매매증권평가손실 </a:t>
            </a:r>
            <a:r>
              <a:rPr lang="en-US" altLang="ko-KR" sz="2000" b="1" dirty="0" smtClean="0"/>
              <a:t>7,000 </a:t>
            </a:r>
            <a:r>
              <a:rPr lang="ko-KR" altLang="en-US" sz="2000" b="1" dirty="0" err="1" smtClean="0"/>
              <a:t>계상누락</a:t>
            </a:r>
            <a:endParaRPr lang="ko-KR" altLang="en-US" sz="2000" b="1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179512" y="2420888"/>
          <a:ext cx="8784976" cy="4320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4320480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퇴직급여 설정  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(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퇴직급여 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6,000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퇴직급여충당부채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6,000 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⇒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비용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6,000 </a:t>
                      </a:r>
                      <a:r>
                        <a:rPr lang="ko-KR" altLang="en-US" sz="20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계상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⇒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순이익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6,000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감소</a:t>
                      </a:r>
                      <a:endParaRPr lang="en-US" altLang="ko-KR" sz="2000" spc="-15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개발비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상각액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계상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  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lang="ko-KR" altLang="en-US" sz="2000" u="sng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무형자산상각비</a:t>
                      </a:r>
                      <a:r>
                        <a:rPr lang="ko-KR" altLang="en-US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u="sng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8,000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개발비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⇒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비용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8,000 </a:t>
                      </a:r>
                      <a:r>
                        <a:rPr lang="ko-KR" altLang="en-US" sz="20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계상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⇒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순이익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8,000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감소</a:t>
                      </a:r>
                      <a:endParaRPr lang="en-US" altLang="ko-KR" sz="2000" spc="-15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대손상각비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계상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대손상각비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  / 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대손충당금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⇒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비용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 </a:t>
                      </a:r>
                      <a:r>
                        <a:rPr lang="ko-KR" altLang="en-US" sz="20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계상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⇒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순이익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5,000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감소</a:t>
                      </a:r>
                      <a:endParaRPr lang="en-US" altLang="ko-KR" sz="2000" spc="-15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단기매매증권평가손실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계상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평가손실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7,000   /  (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단기매매증권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⇒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비용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7,000 </a:t>
                      </a:r>
                      <a:r>
                        <a:rPr lang="ko-KR" altLang="en-US" sz="20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계상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⇒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순이익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7,000 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감소</a:t>
                      </a:r>
                      <a:endParaRPr lang="en-US" altLang="ko-KR" sz="2000" spc="-15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따라서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당기순이익은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26,000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원이 감소되어서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514,000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원이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된다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3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1571612"/>
          <a:ext cx="8784976" cy="51697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5169756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(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순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매출액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200,000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매출원가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en-US" altLang="ko-KR" sz="2400" spc="-150" baseline="0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② 130,000 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(☞ 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기초상품재고 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      + 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당기매입액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      - 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기말재고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 </a:t>
                      </a:r>
                      <a:r>
                        <a:rPr lang="en-US" altLang="ko-KR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③ 50,000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매출총이익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en-US" altLang="ko-KR" sz="24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①</a:t>
                      </a:r>
                      <a:r>
                        <a:rPr lang="ko-KR" altLang="en-US" sz="24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spc="-150" baseline="0" dirty="0" smtClean="0">
                          <a:solidFill>
                            <a:srgbClr val="80008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(☞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매출총이익률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35%  : 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매출액대비 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매출총이익이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차지하는 비중이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35% = 200,000 X 35% = 70,000 )</a:t>
                      </a: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51520" y="692696"/>
            <a:ext cx="856895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AutoNum type="arabicPeriod"/>
            </a:pPr>
            <a:r>
              <a:rPr lang="ko-KR" altLang="en-US" sz="2000" b="1" dirty="0" smtClean="0"/>
              <a:t>순매출액이 </a:t>
            </a:r>
            <a:r>
              <a:rPr lang="en-US" altLang="ko-KR" sz="2000" b="1" dirty="0" smtClean="0"/>
              <a:t>200,000</a:t>
            </a:r>
            <a:r>
              <a:rPr lang="ko-KR" altLang="en-US" sz="2000" b="1" dirty="0" smtClean="0"/>
              <a:t>원이고 </a:t>
            </a:r>
            <a:r>
              <a:rPr lang="ko-KR" altLang="en-US" sz="2000" b="1" dirty="0" err="1" smtClean="0"/>
              <a:t>판매가능액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180,000</a:t>
            </a:r>
            <a:r>
              <a:rPr lang="ko-KR" altLang="en-US" sz="2000" b="1" dirty="0" smtClean="0"/>
              <a:t>원이며 </a:t>
            </a:r>
            <a:endParaRPr lang="en-US" altLang="ko-KR" sz="2000" b="1" dirty="0" smtClean="0"/>
          </a:p>
          <a:p>
            <a:pPr marL="457200" indent="-457200">
              <a:lnSpc>
                <a:spcPct val="120000"/>
              </a:lnSpc>
            </a:pPr>
            <a:r>
              <a:rPr lang="en-US" altLang="ko-KR" sz="2000" b="1" dirty="0" smtClean="0"/>
              <a:t>   </a:t>
            </a:r>
            <a:r>
              <a:rPr lang="ko-KR" altLang="en-US" sz="2000" b="1" dirty="0" err="1" smtClean="0"/>
              <a:t>매출총이익률이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35%</a:t>
            </a:r>
            <a:r>
              <a:rPr lang="ko-KR" altLang="en-US" sz="2000" b="1" dirty="0" smtClean="0"/>
              <a:t>인 경우 기말 재고액을 산출하면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214282" y="4500570"/>
            <a:ext cx="7643866" cy="1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오른쪽 중괄호 10"/>
          <p:cNvSpPr/>
          <p:nvPr/>
        </p:nvSpPr>
        <p:spPr>
          <a:xfrm>
            <a:off x="5715008" y="3071810"/>
            <a:ext cx="357190" cy="64294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072198" y="295519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판매가능액</a:t>
            </a:r>
            <a:endParaRPr lang="en-US" altLang="ko-KR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ko-KR" sz="2400" b="1" dirty="0" smtClean="0">
                <a:solidFill>
                  <a:schemeClr val="accent1">
                    <a:lumMod val="75000"/>
                  </a:schemeClr>
                </a:solidFill>
              </a:rPr>
              <a:t>180,000</a:t>
            </a:r>
            <a:endParaRPr lang="ko-KR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3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2926000"/>
          <a:ext cx="8784976" cy="38153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815368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월초재료재고액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100,000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+  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당월총매입액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70,000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-   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매입환출및에누리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10,000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4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=  </a:t>
                      </a:r>
                      <a:r>
                        <a:rPr lang="ko-KR" altLang="en-US" sz="24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소비가능전체재료 </a:t>
                      </a:r>
                      <a:r>
                        <a:rPr lang="en-US" altLang="ko-KR" sz="24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160,000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-  </a:t>
                      </a:r>
                      <a:r>
                        <a:rPr lang="ko-KR" altLang="en-US" sz="24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월말재료재고액</a:t>
                      </a:r>
                      <a:r>
                        <a:rPr lang="ko-KR" altLang="en-US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50,000</a:t>
                      </a:r>
                    </a:p>
                    <a:p>
                      <a:pPr marL="342900" indent="-342900" algn="l" eaLnBrk="0" latinLnBrk="0" hangingPunct="0">
                        <a:lnSpc>
                          <a:spcPct val="150000"/>
                        </a:lnSpc>
                        <a:buFont typeface="Arial" charset="0"/>
                        <a:buNone/>
                      </a:pPr>
                      <a:r>
                        <a:rPr lang="en-US" altLang="ko-KR" sz="24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= </a:t>
                      </a:r>
                      <a:r>
                        <a:rPr lang="ko-KR" altLang="en-US" sz="2400" spc="-150" baseline="0" dirty="0" err="1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당월재료소비액</a:t>
                      </a:r>
                      <a:r>
                        <a:rPr lang="ko-KR" altLang="en-US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110,000</a:t>
                      </a:r>
                      <a:r>
                        <a:rPr lang="ko-KR" altLang="en-US" sz="24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4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23528" y="1661899"/>
            <a:ext cx="8568952" cy="830997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b="1" dirty="0" smtClean="0"/>
              <a:t>      </a:t>
            </a:r>
            <a:r>
              <a:rPr lang="ko-KR" altLang="en-US" sz="2000" b="1" dirty="0" err="1" smtClean="0"/>
              <a:t>월초재료재고액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100,000</a:t>
            </a:r>
            <a:r>
              <a:rPr lang="ko-KR" altLang="en-US" sz="2000" b="1" dirty="0" smtClean="0"/>
              <a:t>원         </a:t>
            </a:r>
            <a:r>
              <a:rPr lang="ko-KR" altLang="en-US" sz="2000" b="1" dirty="0" err="1" smtClean="0"/>
              <a:t>월말재료재고액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50,000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en-US" altLang="ko-KR" sz="2000" b="1" dirty="0" smtClean="0"/>
              <a:t>      </a:t>
            </a:r>
            <a:r>
              <a:rPr lang="ko-KR" altLang="en-US" sz="2000" b="1" dirty="0" err="1" smtClean="0"/>
              <a:t>당월총매입액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70,000</a:t>
            </a:r>
            <a:r>
              <a:rPr lang="ko-KR" altLang="en-US" sz="2000" b="1" dirty="0" smtClean="0"/>
              <a:t>원              </a:t>
            </a:r>
            <a:r>
              <a:rPr lang="ko-KR" altLang="en-US" sz="2000" b="1" dirty="0" err="1" smtClean="0"/>
              <a:t>매입환출및에누리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10,000</a:t>
            </a:r>
            <a:endParaRPr lang="ko-KR" altLang="en-US" sz="2400" b="1" dirty="0"/>
          </a:p>
        </p:txBody>
      </p:sp>
      <p:sp>
        <p:nvSpPr>
          <p:cNvPr id="10" name="직사각형 9"/>
          <p:cNvSpPr/>
          <p:nvPr/>
        </p:nvSpPr>
        <p:spPr>
          <a:xfrm>
            <a:off x="251520" y="692696"/>
            <a:ext cx="8568952" cy="7945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10. </a:t>
            </a:r>
            <a:r>
              <a:rPr lang="ko-KR" altLang="en-US" sz="2000" b="1" dirty="0" smtClean="0"/>
              <a:t>㈜대한의 </a:t>
            </a:r>
            <a:r>
              <a:rPr lang="en-US" altLang="ko-KR" sz="2000" b="1" dirty="0" smtClean="0"/>
              <a:t>3</a:t>
            </a:r>
            <a:r>
              <a:rPr lang="ko-KR" altLang="en-US" sz="2000" b="1" dirty="0" smtClean="0"/>
              <a:t>월 재료에 관한 자료는 다음과 같다</a:t>
            </a:r>
            <a:r>
              <a:rPr lang="en-US" altLang="ko-KR" sz="2000" b="1" dirty="0" smtClean="0"/>
              <a:t>. 3</a:t>
            </a:r>
            <a:r>
              <a:rPr lang="ko-KR" altLang="en-US" sz="2000" b="1" dirty="0" err="1" smtClean="0"/>
              <a:t>월중</a:t>
            </a:r>
            <a:r>
              <a:rPr lang="ko-KR" altLang="en-US" sz="2000" b="1" dirty="0" smtClean="0"/>
              <a:t> 재료소비액은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cxnSp>
        <p:nvCxnSpPr>
          <p:cNvPr id="14" name="직선 연결선 13"/>
          <p:cNvCxnSpPr/>
          <p:nvPr/>
        </p:nvCxnSpPr>
        <p:spPr>
          <a:xfrm>
            <a:off x="1403648" y="4869160"/>
            <a:ext cx="45365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403648" y="6021288"/>
            <a:ext cx="45365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1E6-7FA9-4182-AC13-2B478CF3A28B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71438"/>
            <a:ext cx="5386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제</a:t>
            </a:r>
            <a:r>
              <a:rPr lang="en-US" altLang="ko-KR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3</a:t>
            </a:r>
            <a:r>
              <a:rPr lang="ko-KR" altLang="en-US" sz="2400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회   종합모의고사</a:t>
            </a:r>
            <a:endParaRPr lang="ko-KR" altLang="en-US" sz="2400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512" y="3501008"/>
          <a:ext cx="8784976" cy="326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168352">
                <a:tc>
                  <a:txBody>
                    <a:bodyPr/>
                    <a:lstStyle/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① </a:t>
                      </a:r>
                      <a:r>
                        <a:rPr lang="ko-KR" altLang="en-US" sz="20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배부율을</a:t>
                      </a:r>
                      <a:r>
                        <a:rPr lang="ko-KR" altLang="en-US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구한다</a:t>
                      </a:r>
                      <a:r>
                        <a:rPr lang="en-US" altLang="ko-KR" sz="2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</a:t>
                      </a:r>
                      <a:r>
                        <a:rPr lang="ko-KR" altLang="en-US" sz="2000" spc="-150" baseline="0" dirty="0" err="1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배부율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 총액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배부기준의 총액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= 24,000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40,000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en-US" altLang="ko-KR" sz="20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@ 0.6</a:t>
                      </a:r>
                      <a:r>
                        <a:rPr lang="ko-KR" altLang="en-US" sz="2000" spc="-150" baseline="0" dirty="0" smtClean="0">
                          <a:solidFill>
                            <a:srgbClr val="0033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0033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⇒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직접노무비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원발생할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때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제조간접비는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0.6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발생한다는 의미</a:t>
                      </a:r>
                      <a:endParaRPr lang="en-US" altLang="ko-KR" sz="2000" spc="-15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ko-KR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②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배부액을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구한다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lang="ko-KR" altLang="en-US" sz="2000" spc="-150" baseline="0" dirty="0" err="1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배부액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배부기준의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실제발생액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배부율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12,000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ⅹ @0.6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en-US" altLang="ko-KR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7,200</a:t>
                      </a:r>
                      <a:r>
                        <a:rPr lang="ko-KR" altLang="en-US" sz="2000" spc="-150" baseline="0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000" spc="-150" baseline="0" dirty="0" smtClean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ko-KR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③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제조지시서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#1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 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제조원가</a:t>
                      </a:r>
                      <a:endParaRPr lang="en-US" altLang="ko-KR" sz="20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algn="l" eaLnBrk="0" latinLnBrk="0" hangingPunct="0">
                        <a:lnSpc>
                          <a:spcPct val="130000"/>
                        </a:lnSpc>
                        <a:buFont typeface="Arial" charset="0"/>
                        <a:buNone/>
                      </a:pP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직접재료비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10,000 + </a:t>
                      </a:r>
                      <a:r>
                        <a:rPr lang="ko-KR" altLang="en-US" sz="2000" spc="-15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직접노무비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12,000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제조간접비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7,200</a:t>
                      </a:r>
                      <a:r>
                        <a:rPr lang="ko-KR" altLang="en-US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 </a:t>
                      </a:r>
                      <a:r>
                        <a:rPr lang="en-US" altLang="ko-KR" sz="2000" spc="-15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= </a:t>
                      </a:r>
                      <a:r>
                        <a:rPr lang="en-US" altLang="ko-KR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29,200</a:t>
                      </a:r>
                      <a:r>
                        <a:rPr lang="ko-KR" altLang="en-US" sz="2000" spc="-150" baseline="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</a:t>
                      </a:r>
                      <a:endParaRPr lang="en-US" altLang="ko-KR" sz="2400" spc="-150" baseline="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23528" y="620689"/>
            <a:ext cx="8568952" cy="7945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/>
              <a:t>13. </a:t>
            </a:r>
            <a:r>
              <a:rPr lang="ko-KR" altLang="en-US" sz="2000" b="1" dirty="0" smtClean="0"/>
              <a:t>다음 자료를 이용하여 제조지시서 </a:t>
            </a:r>
            <a:r>
              <a:rPr lang="en-US" altLang="ko-KR" sz="2000" b="1" dirty="0" smtClean="0"/>
              <a:t>#1</a:t>
            </a:r>
            <a:r>
              <a:rPr lang="ko-KR" altLang="en-US" sz="2000" b="1" dirty="0" smtClean="0"/>
              <a:t>에 발생한 제조원가를 구하면 얼마인가</a:t>
            </a:r>
            <a:r>
              <a:rPr lang="en-US" altLang="ko-KR" sz="2000" b="1" dirty="0" smtClean="0"/>
              <a:t>?</a:t>
            </a:r>
            <a:endParaRPr lang="ko-KR" altLang="en-US" sz="2000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23530" y="1412775"/>
          <a:ext cx="8496940" cy="194421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60238"/>
                <a:gridCol w="2016224"/>
                <a:gridCol w="2160240"/>
                <a:gridCol w="2160238"/>
              </a:tblGrid>
              <a:tr h="407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구 분 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제조지시서</a:t>
                      </a:r>
                      <a:r>
                        <a:rPr lang="en-US" altLang="ko-KR" sz="1800" dirty="0" smtClean="0"/>
                        <a:t>#1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제조지시서</a:t>
                      </a:r>
                      <a:r>
                        <a:rPr lang="en-US" altLang="ko-KR" sz="1800" dirty="0" smtClean="0"/>
                        <a:t>#2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제조지시서</a:t>
                      </a:r>
                      <a:r>
                        <a:rPr lang="en-US" altLang="ko-KR" sz="1800" dirty="0" smtClean="0"/>
                        <a:t>#3</a:t>
                      </a:r>
                      <a:endParaRPr lang="ko-KR" altLang="en-US" sz="1800" dirty="0"/>
                    </a:p>
                  </a:txBody>
                  <a:tcPr/>
                </a:tc>
              </a:tr>
              <a:tr h="407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직접재료비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10,000</a:t>
                      </a:r>
                      <a:r>
                        <a:rPr lang="ko-KR" altLang="en-US" sz="1800" dirty="0" smtClean="0"/>
                        <a:t>원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16,000</a:t>
                      </a:r>
                      <a:r>
                        <a:rPr lang="ko-KR" altLang="en-US" sz="1800" dirty="0" smtClean="0"/>
                        <a:t>원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14,000</a:t>
                      </a:r>
                      <a:r>
                        <a:rPr lang="ko-KR" altLang="en-US" sz="1800" dirty="0" smtClean="0"/>
                        <a:t>원</a:t>
                      </a:r>
                      <a:endParaRPr lang="ko-KR" altLang="en-US" sz="1800" dirty="0"/>
                    </a:p>
                  </a:txBody>
                  <a:tcPr/>
                </a:tc>
              </a:tr>
              <a:tr h="407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spc="-150" dirty="0" err="1" smtClean="0"/>
                        <a:t>직접노무비</a:t>
                      </a:r>
                      <a:endParaRPr lang="ko-KR" altLang="en-US" sz="1800" spc="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12,000</a:t>
                      </a:r>
                      <a:r>
                        <a:rPr lang="ko-KR" altLang="en-US" sz="1800" dirty="0" smtClean="0"/>
                        <a:t>원 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18,000</a:t>
                      </a:r>
                      <a:r>
                        <a:rPr lang="ko-KR" altLang="en-US" sz="1800" dirty="0" smtClean="0"/>
                        <a:t>원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10,000</a:t>
                      </a:r>
                      <a:r>
                        <a:rPr lang="ko-KR" altLang="en-US" sz="1800" dirty="0" smtClean="0"/>
                        <a:t>원</a:t>
                      </a:r>
                      <a:endParaRPr lang="ko-KR" altLang="en-US" sz="1800" dirty="0"/>
                    </a:p>
                  </a:txBody>
                  <a:tcPr/>
                </a:tc>
              </a:tr>
              <a:tr h="721241">
                <a:tc gridSpan="4">
                  <a:txBody>
                    <a:bodyPr/>
                    <a:lstStyle/>
                    <a:p>
                      <a:pPr algn="just" latinLnBrk="1"/>
                      <a:r>
                        <a:rPr lang="ko-KR" altLang="en-US" sz="1800" dirty="0" smtClean="0"/>
                        <a:t>위의 세 작업에서 발생한 제조간접비 총액은 </a:t>
                      </a:r>
                      <a:r>
                        <a:rPr lang="en-US" altLang="ko-KR" sz="1800" dirty="0" smtClean="0"/>
                        <a:t>24,000</a:t>
                      </a:r>
                      <a:r>
                        <a:rPr lang="ko-KR" altLang="en-US" sz="1800" dirty="0" smtClean="0"/>
                        <a:t>원이며</a:t>
                      </a:r>
                      <a:r>
                        <a:rPr lang="en-US" altLang="ko-KR" sz="1800" dirty="0" smtClean="0"/>
                        <a:t>, </a:t>
                      </a:r>
                      <a:r>
                        <a:rPr lang="ko-KR" altLang="en-US" sz="1800" dirty="0" smtClean="0"/>
                        <a:t>직접노무비법을 이용하여 제조간접비를 배부한다</a:t>
                      </a:r>
                      <a:r>
                        <a:rPr lang="en-US" altLang="ko-KR" sz="1800" dirty="0" smtClean="0"/>
                        <a:t>.</a:t>
                      </a:r>
                      <a:endParaRPr lang="ko-KR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10648</TotalTime>
  <Words>3191</Words>
  <Application>Microsoft Office PowerPoint</Application>
  <PresentationFormat>화면 슬라이드 쇼(4:3)</PresentationFormat>
  <Paragraphs>515</Paragraphs>
  <Slides>33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34" baseType="lpstr">
      <vt:lpstr>Office 테마</vt:lpstr>
      <vt:lpstr>   전산회계1급  종합모의고사 이론문제풀이   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988</cp:revision>
  <dcterms:created xsi:type="dcterms:W3CDTF">2011-02-17T00:07:13Z</dcterms:created>
  <dcterms:modified xsi:type="dcterms:W3CDTF">2013-03-03T04:41:18Z</dcterms:modified>
</cp:coreProperties>
</file>